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30"/>
  </p:notesMasterIdLst>
  <p:handoutMasterIdLst>
    <p:handoutMasterId r:id="rId31"/>
  </p:handoutMasterIdLst>
  <p:sldIdLst>
    <p:sldId id="264" r:id="rId2"/>
    <p:sldId id="265" r:id="rId3"/>
    <p:sldId id="290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74" r:id="rId12"/>
    <p:sldId id="273" r:id="rId13"/>
    <p:sldId id="291" r:id="rId14"/>
    <p:sldId id="276" r:id="rId15"/>
    <p:sldId id="289" r:id="rId16"/>
    <p:sldId id="277" r:id="rId17"/>
    <p:sldId id="278" r:id="rId18"/>
    <p:sldId id="279" r:id="rId19"/>
    <p:sldId id="280" r:id="rId20"/>
    <p:sldId id="281" r:id="rId21"/>
    <p:sldId id="284" r:id="rId22"/>
    <p:sldId id="285" r:id="rId23"/>
    <p:sldId id="282" r:id="rId24"/>
    <p:sldId id="283" r:id="rId25"/>
    <p:sldId id="292" r:id="rId26"/>
    <p:sldId id="286" r:id="rId27"/>
    <p:sldId id="287" r:id="rId28"/>
    <p:sldId id="288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6"/>
    <p:restoredTop sz="85685" autoAdjust="0"/>
  </p:normalViewPr>
  <p:slideViewPr>
    <p:cSldViewPr>
      <p:cViewPr varScale="1">
        <p:scale>
          <a:sx n="106" d="100"/>
          <a:sy n="106" d="100"/>
        </p:scale>
        <p:origin x="4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B97A8AA-C1E3-4947-8029-04BA5BDA1F36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AE3F5C95-8F6F-4C4F-8B00-2572604D8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9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8A5CDE-B367-48BD-8BAF-3CDB0C9FE32F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23DD1C-9136-4C99-8D73-42188BC52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See spreadsheet inputs.  Work through the problem in UTEXASED with the two starting circles shown.</a:t>
            </a:r>
          </a:p>
          <a:p>
            <a:endParaRPr lang="en-US"/>
          </a:p>
          <a:p>
            <a:r>
              <a:rPr lang="en-US"/>
              <a:t>One min will be infinite slope solution.  The other min will be deep circle with slightly larger FS.  Which is the critical cirlce?</a:t>
            </a:r>
          </a:p>
          <a:p>
            <a:endParaRPr lang="en-US"/>
          </a:p>
          <a:p>
            <a:r>
              <a:rPr lang="en-US"/>
              <a:t>The deep circle is more critical since it would be much more costly to repair.  The inf slope solution just requires a simple cosmetic fix.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205C42-3797-49CC-9DD9-D287CA51E2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46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1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Figure in the book (14.9) has a typo.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72D396-322C-404E-88BE-0E61D08D4D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7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2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2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8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06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9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72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75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4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6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9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1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1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3DD1C-9136-4C99-8D73-42188BC526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1498B-3734-41CE-9700-8A406D48B162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F97B-E4F6-4139-A51F-B48CBA4E4D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33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3FCC-C004-4C29-8CBC-57E31BC91489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A83C-40F8-4662-9648-C9EB389B7B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6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C1822-3278-4127-AC28-7C23556668D7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EF0D-A5C9-42D1-B0F0-90EA83E99B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7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752A-B276-447F-963A-0B19F970ED3C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68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1547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CD8E-BDC3-4B8C-9B29-CFABA893C1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7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4666-0B60-431F-87C2-4D70689622E5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1F2C-7D72-4D1B-A1AB-678B0FFA17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7EDB-9228-4CFE-90B5-A9D92E2927E8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B4C3-B669-44E5-B5F9-EA41DC5E81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9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94AC-335A-4B04-B866-30214C9DEE56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E589-E4B6-4071-A123-EDAB9BE354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7BD2-4A54-4863-A604-60CB56EB32E6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712FF-6280-41A1-8B8B-BA74F2631C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0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FBC2-A469-4510-A256-E2031E3786B6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5F15-AC81-418C-A18E-F780C8CF9B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936A-5D4D-407A-9F48-94127B6F7A0C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0D9A-048C-4BC3-AF17-0B60D9AC20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7ED4-2FBF-4B0B-BF57-098FC0B7A248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1D88-995E-4493-A689-19E2AFC8F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14041-0ECA-45EA-A7E1-E7982B072C88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3BE19-6F7F-4675-988C-E4432C3E12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9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B4C752A-B276-447F-963A-0B19F970ED3C}" type="datetimeFigureOut">
              <a:rPr lang="en-US" smtClean="0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8EE0CD8E-BDC3-4B8C-9B29-CFABA893C1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Important Details of Stability Analysis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544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Recommended Strategy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 starting location for the circle center using guidelines on previous slide(s)</a:t>
            </a:r>
          </a:p>
          <a:p>
            <a:r>
              <a:rPr lang="en-US" dirty="0"/>
              <a:t>For circle radius</a:t>
            </a:r>
          </a:p>
          <a:p>
            <a:pPr lvl="1"/>
            <a:r>
              <a:rPr lang="en-US" dirty="0"/>
              <a:t>Try a toe circle</a:t>
            </a:r>
          </a:p>
          <a:p>
            <a:pPr lvl="1"/>
            <a:r>
              <a:rPr lang="en-US" dirty="0"/>
              <a:t>Try a circle tangent to the bottom of each of the soil layers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Non-Circular Surfaces – Starting Locations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case (typical soil layering)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critical circular surface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points along circular surface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Search for critical non-circular surface</a:t>
            </a:r>
          </a:p>
          <a:p>
            <a:r>
              <a:rPr lang="en-US" dirty="0"/>
              <a:t>Cases with thin, weak zones</a:t>
            </a:r>
          </a:p>
          <a:p>
            <a:pPr lvl="1"/>
            <a:r>
              <a:rPr lang="en-US" dirty="0"/>
              <a:t>Starting surface should coincide to weak zone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Multiple Minima – Special Cases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81000" y="22098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See “multi-min” exercise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09112"/>
              </p:ext>
            </p:extLst>
          </p:nvPr>
        </p:nvGraphicFramePr>
        <p:xfrm>
          <a:off x="990600" y="2286000"/>
          <a:ext cx="7258050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257932" imgH="3867285" progId="Visio.Drawing.11">
                  <p:embed/>
                </p:oleObj>
              </mc:Choice>
              <mc:Fallback>
                <p:oleObj name="Visio" r:id="rId3" imgW="7257932" imgH="386728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7258050" cy="372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B4F6A-8BA6-2DEC-6F25-CE0A762A2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B60894-E5A2-B2DC-F107-FADC6270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in the Active Zone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52143-E455-0B8F-F2AA-C9680C3EA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details of stability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400369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Tension in the Active Zone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828800" y="1981200"/>
            <a:ext cx="4648200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dirty="0"/>
              <a:t>Soils cannot withstand tension – including tension leads to unconservative results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74618"/>
              </p:ext>
            </p:extLst>
          </p:nvPr>
        </p:nvGraphicFramePr>
        <p:xfrm>
          <a:off x="990600" y="3048000"/>
          <a:ext cx="71628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162845" imgH="3238500" progId="Visio.Drawing.15">
                  <p:embed/>
                </p:oleObj>
              </mc:Choice>
              <mc:Fallback>
                <p:oleObj name="Visio" r:id="rId3" imgW="7162845" imgH="32385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3048000"/>
                        <a:ext cx="7162800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14" y="1934191"/>
            <a:ext cx="8114286" cy="492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91" y="1934191"/>
            <a:ext cx="4123809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9" descr="figure 14.9 sc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1146"/>
            <a:ext cx="44735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Rankine</a:t>
            </a:r>
            <a:r>
              <a:rPr lang="en-US" dirty="0"/>
              <a:t> Active Earth Pressures</a:t>
            </a:r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4800600" y="25146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Depth of tension crack can be found: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4800600" y="1916113"/>
            <a:ext cx="396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Applicable to soils at crest of slope.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4876800" y="4800600"/>
            <a:ext cx="426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Slope stability case has some differences:</a:t>
            </a:r>
          </a:p>
          <a:p>
            <a:pPr marL="804863" lvl="1" indent="-347663"/>
            <a:r>
              <a:rPr lang="en-US" dirty="0">
                <a:cs typeface="Arial" charset="0"/>
              </a:rPr>
              <a:t>a) 	Side forces are not always horizontal</a:t>
            </a:r>
          </a:p>
          <a:p>
            <a:pPr marL="804863" lvl="1" indent="-347663"/>
            <a:r>
              <a:rPr lang="en-US" dirty="0">
                <a:cs typeface="Arial" charset="0"/>
              </a:rPr>
              <a:t>b) 	Strength may not be fully mobilized (F&gt;1)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3988482"/>
                <a:ext cx="2552365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i="0">
                          <a:latin typeface="Cambria Math" panose="02040503050406030204" pitchFamily="18" charset="0"/>
                        </a:rPr>
                        <m:t>γz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200" i="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45−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200" i="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num>
                            <m:den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1200" i="0">
                          <a:latin typeface="Cambria Math" panose="02040503050406030204" pitchFamily="18" charset="0"/>
                        </a:rPr>
                        <m:t>ctan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45−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200" i="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num>
                            <m:den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88482"/>
                <a:ext cx="2552365" cy="507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76800" y="2966924"/>
                <a:ext cx="3886200" cy="57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=0=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γz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45−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num>
                            <m:den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ctan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45−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num>
                            <m:den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966924"/>
                <a:ext cx="3886200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68905" y="3699492"/>
                <a:ext cx="1912895" cy="796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γtan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45−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num>
                                <m:den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905" y="3699492"/>
                <a:ext cx="1912895" cy="7963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Negative Stresses, MC-Envelope</a:t>
            </a:r>
          </a:p>
        </p:txBody>
      </p:sp>
      <p:pic>
        <p:nvPicPr>
          <p:cNvPr id="23555" name="Picture 3" descr="figure 14.10 sca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0425"/>
            <a:ext cx="53340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867400" y="2346325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Negative stresses (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3</a:t>
            </a:r>
            <a:r>
              <a:rPr lang="en-US"/>
              <a:t>) can occur on lower part of MC-envelope.</a:t>
            </a:r>
          </a:p>
          <a:p>
            <a:endParaRPr lang="en-US"/>
          </a:p>
          <a:p>
            <a:r>
              <a:rPr lang="en-US"/>
              <a:t>Although this makes sense for the purpose of defining a failure envelope equation, it does not mean that the soil can withstand tension.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Causes of Tension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Tension can appear in limit equilibrium computations in three different ways</a:t>
            </a:r>
          </a:p>
          <a:p>
            <a:pPr lvl="1"/>
            <a:r>
              <a:rPr lang="en-US"/>
              <a:t>Interslice forces become negative</a:t>
            </a:r>
          </a:p>
          <a:p>
            <a:pPr lvl="1"/>
            <a:r>
              <a:rPr lang="en-US"/>
              <a:t>Normal forces (total or effective) on base of slice become negative</a:t>
            </a:r>
          </a:p>
          <a:p>
            <a:pPr lvl="1"/>
            <a:r>
              <a:rPr lang="en-US"/>
              <a:t>Line of thrust moves outside the slice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Line of Thrust</a:t>
            </a:r>
          </a:p>
        </p:txBody>
      </p:sp>
      <p:pic>
        <p:nvPicPr>
          <p:cNvPr id="25603" name="Picture 4" descr="figure 14.11 sc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73" y="1678466"/>
            <a:ext cx="5039008" cy="375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99792" y="5647730"/>
            <a:ext cx="503900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line of thrust is at an infinite distance above or below slope at the point where the compressive forces balance the tensile forces.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B69CD2A-A67E-019C-4107-D1567654B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769875"/>
            <a:ext cx="251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line of thrust is the location of the resultant interslice normal force. Calculated as: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0F2E15-54AF-3249-4E5B-FFFD4E74D4EA}"/>
                  </a:ext>
                </a:extLst>
              </p:cNvPr>
              <p:cNvSpPr txBox="1"/>
              <p:nvPr/>
            </p:nvSpPr>
            <p:spPr bwMode="auto">
              <a:xfrm>
                <a:off x="6134100" y="3490560"/>
                <a:ext cx="2286000" cy="8910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0F2E15-54AF-3249-4E5B-FFFD4E74D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4100" y="3490560"/>
                <a:ext cx="2286000" cy="891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5">
            <a:extLst>
              <a:ext uri="{FF2B5EF4-FFF2-40B4-BE49-F238E27FC236}">
                <a16:creationId xmlns:a16="http://schemas.microsoft.com/office/drawing/2014/main" id="{26B593FF-B8CF-B11F-DCF9-63FEC461F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608" y="472440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Where F</a:t>
            </a:r>
            <a:r>
              <a:rPr lang="en-US" baseline="-25000" dirty="0"/>
              <a:t>i</a:t>
            </a:r>
            <a:r>
              <a:rPr lang="en-US" dirty="0"/>
              <a:t> = resultant force from upper and lower triangle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 of critical circles, local minima</a:t>
            </a:r>
          </a:p>
          <a:p>
            <a:r>
              <a:rPr lang="en-US" dirty="0"/>
              <a:t>Tension in the active zone</a:t>
            </a:r>
          </a:p>
          <a:p>
            <a:r>
              <a:rPr lang="en-US" dirty="0"/>
              <a:t>Forces in the passive zone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Eliminating Tension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approaches</a:t>
            </a:r>
          </a:p>
          <a:p>
            <a:pPr lvl="1"/>
            <a:r>
              <a:rPr lang="en-US" dirty="0"/>
              <a:t>Use a modified (non-linear) MC failure envelope that does not allow shear strength when the normal stress becomes negative </a:t>
            </a:r>
          </a:p>
          <a:p>
            <a:pPr lvl="1"/>
            <a:r>
              <a:rPr lang="en-US" dirty="0"/>
              <a:t>Add a tension crack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Modified Strength Envelope</a:t>
            </a:r>
          </a:p>
        </p:txBody>
      </p:sp>
      <p:pic>
        <p:nvPicPr>
          <p:cNvPr id="28675" name="Picture 2" descr="figure 14.14a sc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06707"/>
            <a:ext cx="7092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457200" y="1752600"/>
            <a:ext cx="5181600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Caution: Discontinuity in slope can lead to numerical instability in slope stability software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Modified Strength Envelope</a:t>
            </a:r>
          </a:p>
        </p:txBody>
      </p:sp>
      <p:pic>
        <p:nvPicPr>
          <p:cNvPr id="29699" name="Picture 3" descr="figure 14.14b sca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5344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Tension Crack</a:t>
            </a:r>
          </a:p>
        </p:txBody>
      </p:sp>
      <p:pic>
        <p:nvPicPr>
          <p:cNvPr id="7174" name="Picture 3" descr="figure 14.12 sc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4582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" y="5130801"/>
                <a:ext cx="3563027" cy="1148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crack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γtan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45−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ϕ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30801"/>
                <a:ext cx="3563027" cy="114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48200" y="5276850"/>
                <a:ext cx="1280735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76850"/>
                <a:ext cx="1280735" cy="827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45762" y="5297176"/>
                <a:ext cx="2112438" cy="786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tan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tanϕ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762" y="5297176"/>
                <a:ext cx="2112438" cy="786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Tension Crack, cont.</a:t>
            </a:r>
          </a:p>
        </p:txBody>
      </p:sp>
      <p:pic>
        <p:nvPicPr>
          <p:cNvPr id="27651" name="Picture 3" descr="figure 14.13a sc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440779"/>
            <a:ext cx="38100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figure 14.13b sca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970" y="1839911"/>
            <a:ext cx="44386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838200" y="5345113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(see exercise)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F6FF6-EB6F-CD4E-6508-2A3C3266E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0F7A18-7F17-E0BC-E39E-ECF8FA77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in the Passive Zone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D3D03-4D04-FDEF-77FC-9671F18AE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details of stability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997663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Inappropriate Forces in Passive Zone (toe of slope)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4267200" cy="46259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Under certain conditions, resultant force on base of slice may become either very large or negative</a:t>
            </a:r>
          </a:p>
          <a:p>
            <a:pPr>
              <a:defRPr/>
            </a:pPr>
            <a:r>
              <a:rPr lang="en-US" dirty="0"/>
              <a:t>Happens when the resultant force at the base of the slice becomes very close to the direction of the </a:t>
            </a:r>
            <a:r>
              <a:rPr lang="en-US" dirty="0" err="1"/>
              <a:t>interslice</a:t>
            </a:r>
            <a:r>
              <a:rPr lang="en-US" dirty="0"/>
              <a:t> force</a:t>
            </a:r>
          </a:p>
        </p:txBody>
      </p:sp>
      <p:pic>
        <p:nvPicPr>
          <p:cNvPr id="30724" name="Picture 3" descr="figure 14.16 sc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1608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Trial and error solution for FS may not converge</a:t>
            </a:r>
          </a:p>
          <a:p>
            <a:r>
              <a:rPr lang="en-US"/>
              <a:t>Forces may become extremely large and produce unreasonably high shear strengths in frictional materials</a:t>
            </a:r>
          </a:p>
          <a:p>
            <a:r>
              <a:rPr lang="en-US"/>
              <a:t>Forces may become negative (tensile)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219200" y="5334000"/>
            <a:ext cx="6705600" cy="95410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UTEXAS output will give you warning messages when this problem occurs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Solutions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slip surface inclination (use non-circular surface)</a:t>
            </a:r>
          </a:p>
          <a:p>
            <a:r>
              <a:rPr lang="en-US" dirty="0"/>
              <a:t>Use OMS</a:t>
            </a:r>
          </a:p>
          <a:p>
            <a:r>
              <a:rPr lang="en-US" dirty="0"/>
              <a:t>Change the side force inclination (use a force equilibrium method)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E05467-F065-D648-536A-AA6B80D7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Critical Circles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2F135-BB5C-71AB-368B-D32EA11E6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details of stability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41473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Location of Critical Surfaces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searches can often lead to local minima</a:t>
            </a:r>
          </a:p>
          <a:p>
            <a:r>
              <a:rPr lang="en-US" dirty="0"/>
              <a:t>The critical surface found is dependent on the location of the initial trial surface</a:t>
            </a:r>
          </a:p>
          <a:p>
            <a:r>
              <a:rPr lang="en-US" dirty="0"/>
              <a:t>Knowledge of the typical location of critical surfaces helps to guide the selection of initial trial surfaces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Infinite Slope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153400" cy="3254375"/>
          </a:xfrm>
        </p:spPr>
        <p:txBody>
          <a:bodyPr/>
          <a:lstStyle/>
          <a:p>
            <a:r>
              <a:rPr lang="en-US" dirty="0" err="1"/>
              <a:t>Cohesionless</a:t>
            </a:r>
            <a:r>
              <a:rPr lang="en-US" dirty="0"/>
              <a:t> soils (c=0 or c’=0)</a:t>
            </a:r>
          </a:p>
          <a:p>
            <a:pPr lvl="1"/>
            <a:r>
              <a:rPr lang="en-US" dirty="0"/>
              <a:t>Critical surface is in layer with lowest 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value.</a:t>
            </a:r>
          </a:p>
          <a:p>
            <a:r>
              <a:rPr lang="en-US" dirty="0"/>
              <a:t>Purely cohesive soils</a:t>
            </a:r>
          </a:p>
          <a:p>
            <a:pPr lvl="1"/>
            <a:r>
              <a:rPr lang="en-US" dirty="0"/>
              <a:t>Critical surface is at depth with lowest ratio of c/z.</a:t>
            </a:r>
          </a:p>
          <a:p>
            <a:r>
              <a:rPr lang="en-US" dirty="0"/>
              <a:t>Multi-layer soils</a:t>
            </a:r>
          </a:p>
          <a:p>
            <a:pPr lvl="1"/>
            <a:r>
              <a:rPr lang="en-US" dirty="0"/>
              <a:t>Check at the bottom of each layer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235790"/>
              </p:ext>
            </p:extLst>
          </p:nvPr>
        </p:nvGraphicFramePr>
        <p:xfrm>
          <a:off x="914400" y="4967414"/>
          <a:ext cx="2743200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319503" imgH="3364590" progId="Visio.Drawing.11">
                  <p:embed/>
                </p:oleObj>
              </mc:Choice>
              <mc:Fallback>
                <p:oleObj name="Visio" r:id="rId3" imgW="5319503" imgH="336459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67414"/>
                        <a:ext cx="2743200" cy="173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Circular Surfaces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187575"/>
          </a:xfrm>
        </p:spPr>
        <p:txBody>
          <a:bodyPr/>
          <a:lstStyle/>
          <a:p>
            <a:r>
              <a:rPr lang="en-US"/>
              <a:t>Cohesionless soils (c=0 or c’=0)</a:t>
            </a:r>
          </a:p>
          <a:p>
            <a:pPr lvl="1"/>
            <a:r>
              <a:rPr lang="en-US"/>
              <a:t>Critical solution corresponds to infinite slope solution</a:t>
            </a:r>
          </a:p>
          <a:p>
            <a:pPr lvl="1"/>
            <a:r>
              <a:rPr lang="en-US"/>
              <a:t>F=tan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/tan</a:t>
            </a:r>
            <a:r>
              <a:rPr lang="en-US">
                <a:latin typeface="Symbol" pitchFamily="18" charset="2"/>
              </a:rPr>
              <a:t>b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14400" y="4038600"/>
          <a:ext cx="721677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216326" imgH="2447956" progId="Visio.Drawing.11">
                  <p:embed/>
                </p:oleObj>
              </mc:Choice>
              <mc:Fallback>
                <p:oleObj name="Visio" r:id="rId3" imgW="7216326" imgH="244795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721677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Circular Surfaces, cont.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Purely cohesive soils (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 = 0)</a:t>
            </a:r>
          </a:p>
          <a:p>
            <a:pPr lvl="1"/>
            <a:r>
              <a:rPr lang="en-US"/>
              <a:t>Steep slopes (</a:t>
            </a:r>
            <a:r>
              <a:rPr lang="en-US">
                <a:latin typeface="Symbol" pitchFamily="18" charset="2"/>
                <a:cs typeface="Arial" charset="0"/>
              </a:rPr>
              <a:t>b</a:t>
            </a:r>
            <a:r>
              <a:rPr lang="en-US">
                <a:latin typeface="Arial" charset="0"/>
                <a:cs typeface="Arial" charset="0"/>
              </a:rPr>
              <a:t>&gt;53</a:t>
            </a:r>
            <a:r>
              <a:rPr lang="en-US" baseline="30000">
                <a:latin typeface="Arial" charset="0"/>
                <a:cs typeface="Arial" charset="0"/>
              </a:rPr>
              <a:t>o</a:t>
            </a:r>
            <a:r>
              <a:rPr lang="en-US"/>
              <a:t>)</a:t>
            </a:r>
          </a:p>
          <a:p>
            <a:pPr lvl="2"/>
            <a:r>
              <a:rPr lang="en-US"/>
              <a:t>See guidelines in stability chart slides</a:t>
            </a:r>
          </a:p>
          <a:p>
            <a:pPr lvl="1"/>
            <a:r>
              <a:rPr lang="en-US"/>
              <a:t>Mild slopes</a:t>
            </a:r>
          </a:p>
          <a:p>
            <a:pPr lvl="2"/>
            <a:r>
              <a:rPr lang="en-US"/>
              <a:t>Circles goes to bottom of layer</a:t>
            </a:r>
          </a:p>
          <a:p>
            <a:pPr lvl="2"/>
            <a:r>
              <a:rPr lang="en-US"/>
              <a:t>Center point located in middle of slope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Circular Surfaces, cont.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85800" y="1905000"/>
          <a:ext cx="7258050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257957" imgH="4594339" progId="Visio.Drawing.11">
                  <p:embed/>
                </p:oleObj>
              </mc:Choice>
              <mc:Fallback>
                <p:oleObj name="Visio" r:id="rId3" imgW="7257957" imgH="459433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258050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066800" y="1828800"/>
            <a:ext cx="1208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Symbol" pitchFamily="18" charset="2"/>
              </a:rPr>
              <a:t>f</a:t>
            </a:r>
            <a:r>
              <a:rPr lang="en-US" sz="3600"/>
              <a:t> = 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901221"/>
              </p:ext>
            </p:extLst>
          </p:nvPr>
        </p:nvGraphicFramePr>
        <p:xfrm>
          <a:off x="838200" y="1676400"/>
          <a:ext cx="683895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496280" imgH="5543550" progId="Visio.Drawing.11">
                  <p:embed/>
                </p:oleObj>
              </mc:Choice>
              <mc:Fallback>
                <p:oleObj name="Visio" r:id="rId3" imgW="7496280" imgH="554355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683895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48400" y="3797526"/>
                <a:ext cx="2113335" cy="786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tan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797526"/>
                <a:ext cx="2113335" cy="7869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 rtlCol="0">
        <a:spAutoFit/>
      </a:bodyPr>
      <a:lstStyle>
        <a:defPPr>
          <a:defRPr sz="2800" dirty="0" err="1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reinforcement</Template>
  <TotalTime>4343</TotalTime>
  <Words>828</Words>
  <Application>Microsoft Office PowerPoint</Application>
  <PresentationFormat>On-screen Show (4:3)</PresentationFormat>
  <Paragraphs>131</Paragraphs>
  <Slides>28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Corbel</vt:lpstr>
      <vt:lpstr>Symbol</vt:lpstr>
      <vt:lpstr>Wingdings</vt:lpstr>
      <vt:lpstr>Wingdings 2</vt:lpstr>
      <vt:lpstr>Wingdings 3</vt:lpstr>
      <vt:lpstr>Module</vt:lpstr>
      <vt:lpstr>Visio</vt:lpstr>
      <vt:lpstr>Important Details of Stability Analysis</vt:lpstr>
      <vt:lpstr>Summary</vt:lpstr>
      <vt:lpstr>Location of Critical Circles</vt:lpstr>
      <vt:lpstr>Location of Critical Surfaces</vt:lpstr>
      <vt:lpstr>Infinite Slope</vt:lpstr>
      <vt:lpstr>Circular Surfaces</vt:lpstr>
      <vt:lpstr>Circular Surfaces, cont.</vt:lpstr>
      <vt:lpstr>Circular Surfaces, cont.</vt:lpstr>
      <vt:lpstr>General Case</vt:lpstr>
      <vt:lpstr>Recommended Strategy</vt:lpstr>
      <vt:lpstr>Non-Circular Surfaces – Starting Locations</vt:lpstr>
      <vt:lpstr>Multiple Minima – Special Cases</vt:lpstr>
      <vt:lpstr>Tension in the Active Zone</vt:lpstr>
      <vt:lpstr>Tension in the Active Zone</vt:lpstr>
      <vt:lpstr>Sample</vt:lpstr>
      <vt:lpstr>Rankine Active Earth Pressures</vt:lpstr>
      <vt:lpstr>Negative Stresses, MC-Envelope</vt:lpstr>
      <vt:lpstr>Causes of Tension</vt:lpstr>
      <vt:lpstr>Line of Thrust</vt:lpstr>
      <vt:lpstr>Eliminating Tension</vt:lpstr>
      <vt:lpstr>Modified Strength Envelope</vt:lpstr>
      <vt:lpstr>Modified Strength Envelope</vt:lpstr>
      <vt:lpstr>Tension Crack</vt:lpstr>
      <vt:lpstr>Tension Crack, cont.</vt:lpstr>
      <vt:lpstr>Forces in the Passive Zone</vt:lpstr>
      <vt:lpstr>Inappropriate Forces in Passive Zone (toe of slope)</vt:lpstr>
      <vt:lpstr>Problems</vt:lpstr>
      <vt:lpstr>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Problem #1</dc:title>
  <dc:creator>Norm Jones</dc:creator>
  <cp:lastModifiedBy>Norm Jones</cp:lastModifiedBy>
  <cp:revision>130</cp:revision>
  <cp:lastPrinted>2015-03-27T23:06:10Z</cp:lastPrinted>
  <dcterms:created xsi:type="dcterms:W3CDTF">2008-11-10T21:48:36Z</dcterms:created>
  <dcterms:modified xsi:type="dcterms:W3CDTF">2025-03-26T17:01:10Z</dcterms:modified>
</cp:coreProperties>
</file>