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32"/>
  </p:notesMasterIdLst>
  <p:handoutMasterIdLst>
    <p:handoutMasterId r:id="rId33"/>
  </p:handoutMasterIdLst>
  <p:sldIdLst>
    <p:sldId id="264" r:id="rId2"/>
    <p:sldId id="285" r:id="rId3"/>
    <p:sldId id="286" r:id="rId4"/>
    <p:sldId id="287" r:id="rId5"/>
    <p:sldId id="266" r:id="rId6"/>
    <p:sldId id="297" r:id="rId7"/>
    <p:sldId id="268" r:id="rId8"/>
    <p:sldId id="270" r:id="rId9"/>
    <p:sldId id="271" r:id="rId10"/>
    <p:sldId id="273" r:id="rId11"/>
    <p:sldId id="288" r:id="rId12"/>
    <p:sldId id="272" r:id="rId13"/>
    <p:sldId id="309" r:id="rId14"/>
    <p:sldId id="274" r:id="rId15"/>
    <p:sldId id="275" r:id="rId16"/>
    <p:sldId id="298" r:id="rId17"/>
    <p:sldId id="293" r:id="rId18"/>
    <p:sldId id="302" r:id="rId19"/>
    <p:sldId id="305" r:id="rId20"/>
    <p:sldId id="306" r:id="rId21"/>
    <p:sldId id="307" r:id="rId22"/>
    <p:sldId id="308" r:id="rId23"/>
    <p:sldId id="289" r:id="rId24"/>
    <p:sldId id="276" r:id="rId25"/>
    <p:sldId id="277" r:id="rId26"/>
    <p:sldId id="294" r:id="rId27"/>
    <p:sldId id="280" r:id="rId28"/>
    <p:sldId id="281" r:id="rId29"/>
    <p:sldId id="282" r:id="rId30"/>
    <p:sldId id="283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/>
    <p:restoredTop sz="84384" autoAdjust="0"/>
  </p:normalViewPr>
  <p:slideViewPr>
    <p:cSldViewPr>
      <p:cViewPr varScale="1">
        <p:scale>
          <a:sx n="105" d="100"/>
          <a:sy n="105" d="100"/>
        </p:scale>
        <p:origin x="5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5BFC22A5-7F24-4B2B-8647-A66410A3DCEF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26BBE32D-5577-4603-9447-B1D079217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34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CD238A-61F8-4E69-A6D3-5B0935B1273E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A38812-176E-4431-A92A-C55335DAF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53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http://cabierta.uchile.cl/revista/8/seismic.html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A38812-176E-4431-A92A-C55335DAF6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17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https://earthquake.usgs.gov/static/lfs/nshm/conterminous/2014/2014pga10pct.pdf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A38812-176E-4431-A92A-C55335DAF63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4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https://earthquake.usgs.gov/static/lfs/nshm/conterminous/2014/2014pga2pct.pdf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A38812-176E-4431-A92A-C55335DAF63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8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CC3A-F150-47B2-9FC9-EF2E25571457}" type="datetimeFigureOut">
              <a:rPr lang="en-US" smtClean="0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35092-7904-4305-89C8-B3265B9059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20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285F-087E-42AC-9C36-0C5B143D933B}" type="datetimeFigureOut">
              <a:rPr lang="en-US" smtClean="0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926E-1425-4642-B693-1991800A4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5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84A6-CC93-4436-BAE7-E46C0AF0C123}" type="datetimeFigureOut">
              <a:rPr lang="en-US" smtClean="0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4D44-45DE-4B51-86A8-DFA0DA154D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23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302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83BB0-A8AE-4379-B33A-EB340E8F28E7}" type="datetimeFigureOut">
              <a:rPr lang="en-US" smtClean="0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68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154738" y="6248400"/>
            <a:ext cx="18970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CD75D-A31B-433A-A81E-89420146FE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E945-2F75-45C4-A386-85CE5D69CEDB}" type="datetimeFigureOut">
              <a:rPr lang="en-US" smtClean="0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5CD39-5D0B-4662-8E25-4652469CD5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9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CD7E-9CBF-431B-A893-6B6297754E15}" type="datetimeFigureOut">
              <a:rPr lang="en-US" smtClean="0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56FB-8AA0-46EE-BF9E-DBF962433F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7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B819E-5349-46FE-8A26-01E5382B310F}" type="datetimeFigureOut">
              <a:rPr lang="en-US" smtClean="0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47084-7FCA-41DB-B25F-D709701881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4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1C8B-D88E-4629-80A6-A047B5DFC34F}" type="datetimeFigureOut">
              <a:rPr lang="en-US" smtClean="0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EFA4-275D-4FC9-962F-4BB42D2479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2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A299B-850A-49A5-8494-6702A0F573BA}" type="datetimeFigureOut">
              <a:rPr lang="en-US" smtClean="0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27A8A-10DA-4B21-8352-24BA23C1C3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98741-F5F6-42B0-A481-EBEA90F9B71B}" type="datetimeFigureOut">
              <a:rPr lang="en-US" smtClean="0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528FB-F6C8-4000-8A80-448A8AB99C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7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074E4-672B-4423-BA88-7E387A768738}" type="datetimeFigureOut">
              <a:rPr lang="en-US" smtClean="0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0DC32-C913-4E3F-8B76-517AA2D7DF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65219-A25B-47E1-A869-E279CBB3F65A}" type="datetimeFigureOut">
              <a:rPr lang="en-US" smtClean="0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F3025-6ADD-4548-B00A-6E5273917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7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9EC83BB0-A8AE-4379-B33A-EB340E8F28E7}" type="datetimeFigureOut">
              <a:rPr lang="en-US" smtClean="0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1C3CD75D-A31B-433A-A81E-89420146FE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emf"/><Relationship Id="rId7" Type="http://schemas.openxmlformats.org/officeDocument/2006/relationships/image" Target="../media/image2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arthquake.usgs.gov/hazards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earthquake.usgs.gov/hazards/interactive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Seismic Slope Stability Analysis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 544 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Ordinary Method of Slices (OMS)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533400" y="2057400"/>
          <a:ext cx="1816100" cy="434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815419" imgH="4344517" progId="Visio.Drawing.11">
                  <p:embed/>
                </p:oleObj>
              </mc:Choice>
              <mc:Fallback>
                <p:oleObj name="Visio" r:id="rId2" imgW="1815419" imgH="4344517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57400"/>
                        <a:ext cx="1816100" cy="434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Box 13"/>
          <p:cNvSpPr txBox="1">
            <a:spLocks noChangeArrowheads="1"/>
          </p:cNvSpPr>
          <p:nvPr/>
        </p:nvSpPr>
        <p:spPr bwMode="auto">
          <a:xfrm>
            <a:off x="3646488" y="2569267"/>
            <a:ext cx="275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(a = moment arm for kW)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24200" y="1661182"/>
                <a:ext cx="3140090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𝑘𝑊𝑎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661182"/>
                <a:ext cx="3140090" cy="763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24200" y="3084146"/>
                <a:ext cx="5385916" cy="76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𝑘𝑊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084146"/>
                <a:ext cx="5385916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24200" y="3992231"/>
                <a:ext cx="996555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992231"/>
                <a:ext cx="996555" cy="6576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24200" y="4794903"/>
                <a:ext cx="5181600" cy="727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𝑘𝑊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𝑘𝑊𝑎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794903"/>
                <a:ext cx="5181600" cy="727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24200" y="5666955"/>
                <a:ext cx="5257800" cy="727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𝑘𝑊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nary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𝑊𝑎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666955"/>
                <a:ext cx="5257800" cy="7270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OMS – Compare Equations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81000" y="1872456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Original: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81000" y="3638490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Modified: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2435475"/>
                <a:ext cx="5150577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+(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35475"/>
                <a:ext cx="5150577" cy="9387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8200" y="4319081"/>
                <a:ext cx="6858000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+(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𝑘𝑊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nary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𝑊𝑎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19081"/>
                <a:ext cx="6858000" cy="9387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9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Bishop’s Simplified Procedure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81000" y="1676400"/>
          <a:ext cx="2819400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731570" imgH="4344517" progId="Visio.Drawing.11">
                  <p:embed/>
                </p:oleObj>
              </mc:Choice>
              <mc:Fallback>
                <p:oleObj name="Visio" r:id="rId2" imgW="3731570" imgH="434451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2819400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3657600" y="20574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Original: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732809" y="43434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Modified: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58274" y="2655888"/>
                <a:ext cx="5114734" cy="1248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𝓁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𝓁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274" y="2655888"/>
                <a:ext cx="5114734" cy="12483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0" y="4876800"/>
                <a:ext cx="6847609" cy="169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sec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tan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grow m:val="on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𝑊𝑎</m:t>
                                  </m:r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876800"/>
                <a:ext cx="6847609" cy="16910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45D2E1-6B42-FF74-FD91-B1CF8C79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Pseudostatic</a:t>
            </a:r>
            <a:r>
              <a:rPr lang="en-US" sz="4400" dirty="0"/>
              <a:t> Screening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4D9D2-B8A1-424E-5D90-6C6104BE9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Seismic Slope Stability Analysis</a:t>
            </a:r>
          </a:p>
        </p:txBody>
      </p:sp>
    </p:spTree>
    <p:extLst>
      <p:ext uri="{BB962C8B-B14F-4D97-AF65-F5344CB8AC3E}">
        <p14:creationId xmlns:p14="http://schemas.microsoft.com/office/powerpoint/2010/main" val="2894336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Pseudostatic</a:t>
            </a:r>
            <a:r>
              <a:rPr lang="en-US" dirty="0"/>
              <a:t> Screening Analyses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Useful method for screening sites that are not expected to lose a large amount of strength during an earthquake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429000"/>
            <a:ext cx="6705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Components</a:t>
            </a:r>
            <a:endParaRPr lang="en-US" sz="2800" dirty="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+mj-lt"/>
              </a:rPr>
              <a:t>Reference peak acceleration, </a:t>
            </a:r>
            <a:r>
              <a:rPr lang="en-US" sz="2800" dirty="0" err="1">
                <a:latin typeface="+mj-lt"/>
              </a:rPr>
              <a:t>a</a:t>
            </a:r>
            <a:r>
              <a:rPr lang="en-US" sz="2800" baseline="-25000" dirty="0" err="1">
                <a:latin typeface="+mj-lt"/>
              </a:rPr>
              <a:t>ref</a:t>
            </a:r>
            <a:endParaRPr lang="en-US" sz="2800" baseline="-25000" dirty="0"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+mj-lt"/>
              </a:rPr>
              <a:t>Acceleration multiplier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+mj-lt"/>
              </a:rPr>
              <a:t>Shear strength reduction factor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+mj-lt"/>
              </a:rPr>
              <a:t>Minimum factor of safety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+mj-lt"/>
              </a:rPr>
              <a:t>Tolerable permanent deformation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1) Peak Acceleration, </a:t>
            </a:r>
            <a:r>
              <a:rPr lang="en-US" dirty="0" err="1"/>
              <a:t>a</a:t>
            </a:r>
            <a:r>
              <a:rPr lang="en-US" baseline="-25000" dirty="0" err="1"/>
              <a:t>ref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066798" y="5029200"/>
            <a:ext cx="7466029" cy="120032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cases typically analyzed:</a:t>
            </a:r>
          </a:p>
          <a:p>
            <a:pPr lvl="1"/>
            <a:r>
              <a:rPr lang="en-US" sz="2400" dirty="0">
                <a:latin typeface="+mj-lt"/>
              </a:rPr>
              <a:t>10% probability of exceedance (PE) in 50 years</a:t>
            </a:r>
          </a:p>
          <a:p>
            <a:pPr lvl="1"/>
            <a:r>
              <a:rPr lang="en-US" sz="2400" dirty="0">
                <a:latin typeface="+mj-lt"/>
              </a:rPr>
              <a:t>2% probability of exceedance (PE) in 50 years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63485" y="1752600"/>
            <a:ext cx="8229600" cy="304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Typically expressed as a fraction of gravity (</a:t>
            </a:r>
            <a:r>
              <a:rPr lang="en-US" sz="2400" dirty="0" err="1">
                <a:latin typeface="+mj-lt"/>
              </a:rPr>
              <a:t>a</a:t>
            </a:r>
            <a:r>
              <a:rPr lang="en-US" sz="2400" baseline="-25000" dirty="0" err="1">
                <a:latin typeface="+mj-lt"/>
              </a:rPr>
              <a:t>ref</a:t>
            </a:r>
            <a:r>
              <a:rPr lang="en-US" sz="2400" dirty="0">
                <a:latin typeface="+mj-lt"/>
              </a:rPr>
              <a:t>/g)</a:t>
            </a:r>
            <a:endParaRPr lang="en-US" sz="2400" baseline="-250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Either the peak bedrock acceleration (</a:t>
            </a:r>
            <a:r>
              <a:rPr lang="en-US" sz="2400" dirty="0" err="1">
                <a:latin typeface="+mj-lt"/>
              </a:rPr>
              <a:t>PGA</a:t>
            </a:r>
            <a:r>
              <a:rPr lang="en-US" sz="2400" baseline="-25000" dirty="0" err="1">
                <a:latin typeface="+mj-lt"/>
              </a:rPr>
              <a:t>rock</a:t>
            </a:r>
            <a:r>
              <a:rPr lang="en-US" sz="2400" dirty="0">
                <a:latin typeface="+mj-lt"/>
              </a:rPr>
              <a:t>) or the peak acceleration at top of slope (</a:t>
            </a:r>
            <a:r>
              <a:rPr lang="en-US" sz="2400" dirty="0" err="1">
                <a:latin typeface="+mj-lt"/>
              </a:rPr>
              <a:t>PGA</a:t>
            </a:r>
            <a:r>
              <a:rPr lang="en-US" sz="2400" baseline="-25000" dirty="0" err="1">
                <a:latin typeface="+mj-lt"/>
              </a:rPr>
              <a:t>soil</a:t>
            </a:r>
            <a:r>
              <a:rPr lang="en-US" sz="2400" dirty="0">
                <a:latin typeface="+mj-lt"/>
              </a:rPr>
              <a:t>) determined from dynamic response analysis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err="1">
                <a:latin typeface="+mj-lt"/>
              </a:rPr>
              <a:t>PGA</a:t>
            </a:r>
            <a:r>
              <a:rPr lang="en-US" sz="2400" baseline="-25000" dirty="0" err="1">
                <a:latin typeface="+mj-lt"/>
              </a:rPr>
              <a:t>rock</a:t>
            </a:r>
            <a:r>
              <a:rPr lang="en-US" sz="2400" dirty="0">
                <a:latin typeface="+mj-lt"/>
              </a:rPr>
              <a:t> can be found from: </a:t>
            </a:r>
            <a:r>
              <a:rPr lang="en-US" sz="2400" dirty="0">
                <a:latin typeface="+mj-lt"/>
                <a:hlinkClick r:id="rId2"/>
              </a:rPr>
              <a:t>http://earthquake.usgs.gov/hazards/</a:t>
            </a:r>
            <a:endParaRPr lang="en-US" sz="2400" dirty="0">
              <a:latin typeface="+mj-lt"/>
            </a:endParaRPr>
          </a:p>
          <a:p>
            <a:endParaRPr lang="en-US" sz="2400" dirty="0" err="1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238" y="-80524"/>
            <a:ext cx="9390476" cy="7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286" y="-47191"/>
            <a:ext cx="9428571" cy="6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77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PGA for Specific Locations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400" y="6310728"/>
            <a:ext cx="6721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err="1">
                <a:hlinkClick r:id="rId2"/>
              </a:rPr>
              <a:t>earthquake.usgs.gov</a:t>
            </a:r>
            <a:r>
              <a:rPr lang="en-US" sz="2400" dirty="0">
                <a:hlinkClick r:id="rId2"/>
              </a:rPr>
              <a:t>/hazards/interactive/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E1EEF-56E2-3B28-4F52-01C90DB75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530820"/>
            <a:ext cx="7239000" cy="46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43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C1E42A-0366-72AB-FA84-0C4029BEA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12" y="1035519"/>
            <a:ext cx="8901576" cy="357515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3794909" flipH="1">
            <a:off x="1552651" y="3883707"/>
            <a:ext cx="762000" cy="5334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1828800" y="4709308"/>
            <a:ext cx="3000451" cy="36933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Click here to find </a:t>
            </a:r>
            <a:r>
              <a:rPr lang="en-US" dirty="0" err="1">
                <a:latin typeface="+mj-lt"/>
              </a:rPr>
              <a:t>lat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lon</a:t>
            </a:r>
            <a:endParaRPr lang="en-US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19902" y="4034903"/>
            <a:ext cx="23622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Pick your </a:t>
            </a:r>
            <a:r>
              <a:rPr lang="en-US"/>
              <a:t>return period here</a:t>
            </a:r>
          </a:p>
        </p:txBody>
      </p:sp>
      <p:sp>
        <p:nvSpPr>
          <p:cNvPr id="7" name="Right Arrow 6"/>
          <p:cNvSpPr/>
          <p:nvPr/>
        </p:nvSpPr>
        <p:spPr>
          <a:xfrm rot="3794909" flipH="1">
            <a:off x="5591251" y="3317767"/>
            <a:ext cx="762000" cy="5334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Introduction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3995394" cy="4625975"/>
          </a:xfrm>
        </p:spPr>
        <p:txBody>
          <a:bodyPr/>
          <a:lstStyle/>
          <a:p>
            <a:r>
              <a:rPr lang="en-US" sz="2400" dirty="0"/>
              <a:t>Seismic slope stability should be evaluated for all slopes in seismically active regions</a:t>
            </a:r>
          </a:p>
          <a:p>
            <a:r>
              <a:rPr lang="en-US" sz="2400" dirty="0"/>
              <a:t>Earthquakes affect stability in two ways:</a:t>
            </a:r>
          </a:p>
          <a:p>
            <a:pPr lvl="1"/>
            <a:r>
              <a:rPr lang="en-US" sz="2000" dirty="0"/>
              <a:t>Reduced shear strength</a:t>
            </a:r>
          </a:p>
          <a:p>
            <a:pPr lvl="1"/>
            <a:r>
              <a:rPr lang="en-US" sz="2000" dirty="0"/>
              <a:t>Increased forces driving failure due to ground motion/horizontal acceleration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601" y="2133601"/>
            <a:ext cx="447646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73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3845897" cy="426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122803-F464-C0F2-B91F-520EEFB0D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192" y="1143000"/>
            <a:ext cx="452414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72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01B882-ADEC-7E27-038A-1AE15AD47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8382000" cy="55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13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3F968C-EE7B-E2F9-5DE5-1301F43FD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685800"/>
            <a:ext cx="8551431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33E627-A18A-7EB8-B38F-27F77217F002}"/>
              </a:ext>
            </a:extLst>
          </p:cNvPr>
          <p:cNvSpPr txBox="1"/>
          <p:nvPr/>
        </p:nvSpPr>
        <p:spPr bwMode="auto">
          <a:xfrm>
            <a:off x="1524000" y="5334000"/>
            <a:ext cx="60960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Click on alternate return period above and plot will refresh</a:t>
            </a:r>
          </a:p>
        </p:txBody>
      </p:sp>
    </p:spTree>
    <p:extLst>
      <p:ext uri="{BB962C8B-B14F-4D97-AF65-F5344CB8AC3E}">
        <p14:creationId xmlns:p14="http://schemas.microsoft.com/office/powerpoint/2010/main" val="109600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Determining k factor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35052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Where:</a:t>
            </a:r>
          </a:p>
          <a:p>
            <a:endParaRPr lang="en-US" sz="2400" dirty="0"/>
          </a:p>
          <a:p>
            <a:pPr lvl="1"/>
            <a:r>
              <a:rPr lang="en-US" sz="2400" dirty="0" err="1"/>
              <a:t>a</a:t>
            </a:r>
            <a:r>
              <a:rPr lang="en-US" sz="2400" baseline="-25000" dirty="0" err="1"/>
              <a:t>ref</a:t>
            </a:r>
            <a:r>
              <a:rPr lang="en-US" sz="2400" dirty="0"/>
              <a:t>/g = peak acceleration</a:t>
            </a:r>
          </a:p>
          <a:p>
            <a:pPr lvl="1"/>
            <a:r>
              <a:rPr lang="en-US" sz="2400" dirty="0"/>
              <a:t>a/</a:t>
            </a:r>
            <a:r>
              <a:rPr lang="en-US" sz="2400" dirty="0" err="1"/>
              <a:t>a</a:t>
            </a:r>
            <a:r>
              <a:rPr lang="en-US" sz="2400" baseline="-25000" dirty="0" err="1"/>
              <a:t>ref</a:t>
            </a:r>
            <a:r>
              <a:rPr lang="en-US" sz="2400" dirty="0"/>
              <a:t> = acceleration multiplier</a:t>
            </a:r>
          </a:p>
          <a:p>
            <a:endParaRPr lang="en-US" sz="2400" dirty="0"/>
          </a:p>
          <a:p>
            <a:r>
              <a:rPr lang="en-US" sz="2400" dirty="0"/>
              <a:t>Acceleration multiplier is a scaling factor. Typically ~0.5 (see Table 10.1 in text)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1981200"/>
                <a:ext cx="2937279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981200"/>
                <a:ext cx="2937279" cy="10604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524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3) Shear strength reduction factor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685800" y="2133600"/>
            <a:ext cx="7543800" cy="403187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</a:rPr>
              <a:t>Makdisi</a:t>
            </a:r>
            <a:r>
              <a:rPr lang="en-US" sz="3200" dirty="0">
                <a:latin typeface="+mj-lt"/>
              </a:rPr>
              <a:t> and Seed (1977) found that non-liquefiable soils undergo small strains under cyclic loads when loaded to less than 80% of static strength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Thus, most experts recommend that static strength should be reduced by </a:t>
            </a:r>
            <a:r>
              <a:rPr lang="en-US" sz="3200" b="1" dirty="0">
                <a:latin typeface="+mj-lt"/>
              </a:rPr>
              <a:t>0.8</a:t>
            </a:r>
            <a:r>
              <a:rPr lang="en-US" sz="3200" dirty="0">
                <a:latin typeface="+mj-lt"/>
              </a:rPr>
              <a:t> when performing seismic analysis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4) Minimum factor of safety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838200" y="59436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(see table 10.1 in text)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33400" y="1905000"/>
            <a:ext cx="7772400" cy="206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Acceptable factor of safety for seismic analysis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Ranges from 1.0-1.15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5) Tolerable displacement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838200" y="59436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(see table 10.1 in text)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609600" y="1905000"/>
            <a:ext cx="8305800" cy="206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Maximum displacement expected if previous components are utilized/honored in the analysis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Ranges from 0.15-1.0 m</a:t>
            </a:r>
          </a:p>
        </p:txBody>
      </p:sp>
    </p:spTree>
    <p:extLst>
      <p:ext uri="{BB962C8B-B14F-4D97-AF65-F5344CB8AC3E}">
        <p14:creationId xmlns:p14="http://schemas.microsoft.com/office/powerpoint/2010/main" val="2658188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Shear Strengths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New Slopes – Short term (immediately after construction)</a:t>
            </a:r>
          </a:p>
          <a:p>
            <a:pPr lvl="1"/>
            <a:r>
              <a:rPr lang="en-US" sz="2000" dirty="0"/>
              <a:t>Total stress analysis</a:t>
            </a:r>
          </a:p>
          <a:p>
            <a:pPr lvl="1"/>
            <a:r>
              <a:rPr lang="en-US" sz="2000" dirty="0"/>
              <a:t>Unconsolidated-</a:t>
            </a:r>
            <a:r>
              <a:rPr lang="en-US" sz="2000" dirty="0" err="1"/>
              <a:t>undrained</a:t>
            </a:r>
            <a:r>
              <a:rPr lang="en-US" sz="2000" dirty="0"/>
              <a:t> tests</a:t>
            </a:r>
          </a:p>
          <a:p>
            <a:r>
              <a:rPr lang="en-US" sz="2400" dirty="0"/>
              <a:t>Existing Slopes – Long term (after equilibrium)</a:t>
            </a:r>
          </a:p>
          <a:p>
            <a:pPr lvl="1"/>
            <a:r>
              <a:rPr lang="en-US" sz="2000" dirty="0"/>
              <a:t>Total stress analysis</a:t>
            </a:r>
          </a:p>
          <a:p>
            <a:pPr lvl="1"/>
            <a:r>
              <a:rPr lang="en-US" sz="2000" dirty="0"/>
              <a:t>Unconsolidated-</a:t>
            </a:r>
            <a:r>
              <a:rPr lang="en-US" sz="2000" dirty="0" err="1"/>
              <a:t>undrained</a:t>
            </a:r>
            <a:r>
              <a:rPr lang="en-US" sz="2000" dirty="0"/>
              <a:t> tests</a:t>
            </a:r>
          </a:p>
          <a:p>
            <a:r>
              <a:rPr lang="en-US" sz="2400" dirty="0"/>
              <a:t>New Slopes – Long term (after equilibrium)</a:t>
            </a:r>
          </a:p>
          <a:p>
            <a:pPr lvl="1"/>
            <a:r>
              <a:rPr lang="en-US" sz="2000" dirty="0"/>
              <a:t>Use consolidated-</a:t>
            </a:r>
            <a:r>
              <a:rPr lang="en-US" sz="2000" dirty="0" err="1"/>
              <a:t>undrained</a:t>
            </a:r>
            <a:r>
              <a:rPr lang="en-US" sz="2000" dirty="0"/>
              <a:t> strengths</a:t>
            </a:r>
          </a:p>
          <a:p>
            <a:pPr lvl="1"/>
            <a:r>
              <a:rPr lang="en-US" sz="2000" dirty="0"/>
              <a:t>Two approaches</a:t>
            </a:r>
          </a:p>
          <a:p>
            <a:pPr lvl="2"/>
            <a:r>
              <a:rPr lang="en-US" sz="1800" dirty="0"/>
              <a:t>Two-stage analysis (similar to rapid drawdown)</a:t>
            </a:r>
          </a:p>
          <a:p>
            <a:pPr lvl="2"/>
            <a:r>
              <a:rPr lang="en-US" sz="1800" dirty="0"/>
              <a:t>Simplified procedure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Two-Stage Analysis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Similar to rapid drawdown approach</a:t>
            </a:r>
          </a:p>
          <a:p>
            <a:r>
              <a:rPr lang="en-US"/>
              <a:t>First stage</a:t>
            </a:r>
          </a:p>
          <a:p>
            <a:pPr lvl="1"/>
            <a:r>
              <a:rPr lang="en-US"/>
              <a:t>Based on static (pre-earthquake) conditions</a:t>
            </a:r>
          </a:p>
          <a:p>
            <a:pPr lvl="1"/>
            <a:r>
              <a:rPr lang="en-US"/>
              <a:t>Used to compute 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’</a:t>
            </a:r>
            <a:r>
              <a:rPr lang="en-US" baseline="-25000"/>
              <a:t>fc</a:t>
            </a:r>
            <a:r>
              <a:rPr lang="en-US"/>
              <a:t> and </a:t>
            </a:r>
            <a:r>
              <a:rPr lang="en-US">
                <a:latin typeface="Symbol" pitchFamily="18" charset="2"/>
              </a:rPr>
              <a:t>t</a:t>
            </a:r>
            <a:r>
              <a:rPr lang="en-US" baseline="-25000"/>
              <a:t>fc</a:t>
            </a:r>
            <a:r>
              <a:rPr lang="en-US"/>
              <a:t> on failure surface.</a:t>
            </a:r>
          </a:p>
          <a:p>
            <a:r>
              <a:rPr lang="en-US"/>
              <a:t>Second stage</a:t>
            </a:r>
          </a:p>
          <a:p>
            <a:pPr lvl="1"/>
            <a:r>
              <a:rPr lang="en-US"/>
              <a:t>Effective stresses from stage 1 are used to find undrained shear strength, </a:t>
            </a:r>
            <a:r>
              <a:rPr lang="en-US">
                <a:latin typeface="Symbol" pitchFamily="18" charset="2"/>
              </a:rPr>
              <a:t>t</a:t>
            </a:r>
            <a:r>
              <a:rPr lang="en-US" baseline="-25000"/>
              <a:t>ff</a:t>
            </a:r>
            <a:r>
              <a:rPr lang="en-US"/>
              <a:t>.</a:t>
            </a:r>
          </a:p>
          <a:p>
            <a:pPr lvl="1"/>
            <a:r>
              <a:rPr lang="en-US"/>
              <a:t>FS is computed using </a:t>
            </a:r>
            <a:r>
              <a:rPr lang="en-US">
                <a:latin typeface="Symbol" pitchFamily="18" charset="2"/>
              </a:rPr>
              <a:t>t</a:t>
            </a:r>
            <a:r>
              <a:rPr lang="en-US" baseline="-25000"/>
              <a:t>ff</a:t>
            </a:r>
            <a:r>
              <a:rPr lang="en-US"/>
              <a:t> and loading conditions corresponding to earthquake (kW force added)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Simplified Procedure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2187575"/>
          </a:xfrm>
        </p:spPr>
        <p:txBody>
          <a:bodyPr/>
          <a:lstStyle/>
          <a:p>
            <a:r>
              <a:rPr lang="en-US"/>
              <a:t>Analysis is done in one step</a:t>
            </a:r>
          </a:p>
          <a:p>
            <a:r>
              <a:rPr lang="en-US"/>
              <a:t>Strengths are defined using R-envelope</a:t>
            </a:r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/>
              <a:t>FS is computed using loading conditions corresponding to earthquake (kW force added)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4343400"/>
            <a:ext cx="57150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Even though the strengths from the R-envelope are </a:t>
            </a:r>
            <a:r>
              <a:rPr lang="en-US" sz="2000" dirty="0" err="1"/>
              <a:t>undrained</a:t>
            </a:r>
            <a:r>
              <a:rPr lang="en-US" sz="2000" dirty="0"/>
              <a:t>, pore pressures corresponding to pre-earthquake conditions must be used in order to ensure that proper effective stresses are found and fed into the R-envelope equation.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San Fernando Quake, 1971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2" y="1752600"/>
            <a:ext cx="7311362" cy="485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2514600"/>
            <a:ext cx="1676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Lower San Fernando Reservoir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3716210"/>
            <a:ext cx="16764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Strength reduction due to liquefaction</a:t>
            </a:r>
          </a:p>
        </p:txBody>
      </p:sp>
    </p:spTree>
    <p:extLst>
      <p:ext uri="{BB962C8B-B14F-4D97-AF65-F5344CB8AC3E}">
        <p14:creationId xmlns:p14="http://schemas.microsoft.com/office/powerpoint/2010/main" val="2326108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R-Envelope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AA8A1-6C52-68F9-B2C7-66F047541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6858000" cy="4782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6324600" y="3048000"/>
            <a:ext cx="2667000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r>
              <a:rPr lang="en-US" dirty="0"/>
              <a:t>Comparable to the </a:t>
            </a:r>
            <a:r>
              <a:rPr lang="en-US" dirty="0" err="1">
                <a:latin typeface="Symbol" pitchFamily="18" charset="2"/>
              </a:rPr>
              <a:t>t</a:t>
            </a:r>
            <a:r>
              <a:rPr lang="en-US" baseline="-25000" dirty="0" err="1"/>
              <a:t>ff</a:t>
            </a:r>
            <a:r>
              <a:rPr lang="en-US" dirty="0"/>
              <a:t> vs. </a:t>
            </a:r>
            <a:r>
              <a:rPr lang="en-US" dirty="0" err="1">
                <a:latin typeface="Symbol" pitchFamily="18" charset="2"/>
              </a:rPr>
              <a:t>s</a:t>
            </a:r>
            <a:r>
              <a:rPr lang="en-US" dirty="0" err="1"/>
              <a:t>’</a:t>
            </a:r>
            <a:r>
              <a:rPr lang="en-US" baseline="-25000" dirty="0" err="1"/>
              <a:t>fc</a:t>
            </a:r>
            <a:r>
              <a:rPr lang="en-US" baseline="-25000" dirty="0"/>
              <a:t>  </a:t>
            </a:r>
            <a:r>
              <a:rPr lang="en-US" dirty="0"/>
              <a:t>curve used in rapid drawdown (the d-</a:t>
            </a:r>
            <a:r>
              <a:rPr lang="en-US" dirty="0">
                <a:latin typeface="Symbol" pitchFamily="18" charset="2"/>
              </a:rPr>
              <a:t>y</a:t>
            </a:r>
            <a:r>
              <a:rPr lang="en-US" dirty="0"/>
              <a:t> curve), but a little more conservative. See figure 10.6 in text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Fernando Quake, 1971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28800"/>
            <a:ext cx="40005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57499"/>
            <a:ext cx="38004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1038"/>
            <a:ext cx="43243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7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Introduction, Cont.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types of analysis:</a:t>
            </a:r>
          </a:p>
          <a:p>
            <a:pPr lvl="1"/>
            <a:r>
              <a:rPr lang="en-US" dirty="0"/>
              <a:t>Comprehensive approach</a:t>
            </a:r>
          </a:p>
          <a:p>
            <a:pPr lvl="1"/>
            <a:r>
              <a:rPr lang="en-US" dirty="0"/>
              <a:t>Simplified (pseudo-static) approach</a:t>
            </a:r>
          </a:p>
        </p:txBody>
      </p:sp>
      <p:pic>
        <p:nvPicPr>
          <p:cNvPr id="38916" name="Picture 4" descr="http://www.hss.dk/media/35937/Shih-Kang-Dam-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6377626" cy="271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6019800" y="5029200"/>
            <a:ext cx="2895600" cy="5847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latin typeface="+mj-lt"/>
              </a:rPr>
              <a:t>ShihKang</a:t>
            </a:r>
            <a:r>
              <a:rPr lang="en-US" sz="1600" dirty="0">
                <a:latin typeface="+mj-lt"/>
              </a:rPr>
              <a:t> Dam – Taiwan</a:t>
            </a:r>
          </a:p>
          <a:p>
            <a:r>
              <a:rPr lang="en-US" sz="1600" dirty="0">
                <a:latin typeface="+mj-lt"/>
              </a:rPr>
              <a:t>Damaged in 921 Quake in 1999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Approach, Cont.</a:t>
            </a:r>
          </a:p>
        </p:txBody>
      </p:sp>
      <p:pic>
        <p:nvPicPr>
          <p:cNvPr id="39938" name="Picture 2" descr="http://static.geo-slope.com/images/screen-quake-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52574"/>
            <a:ext cx="6896499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228600" y="4191000"/>
            <a:ext cx="3352800" cy="224676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Involves a finite element analysis of stresses and strains caused by acceleration time history. Resulting pore pressures and strengths are fed into limit equilibrium analysis to compute FS.</a:t>
            </a:r>
          </a:p>
        </p:txBody>
      </p:sp>
    </p:spTree>
    <p:extLst>
      <p:ext uri="{BB962C8B-B14F-4D97-AF65-F5344CB8AC3E}">
        <p14:creationId xmlns:p14="http://schemas.microsoft.com/office/powerpoint/2010/main" val="26119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Pseudostatic</a:t>
            </a:r>
            <a:r>
              <a:rPr lang="en-US" dirty="0"/>
              <a:t> Analysis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153400" cy="2263775"/>
          </a:xfrm>
        </p:spPr>
        <p:txBody>
          <a:bodyPr/>
          <a:lstStyle/>
          <a:p>
            <a:r>
              <a:rPr lang="en-US" sz="2800" dirty="0"/>
              <a:t>Earthquake loading is represented by a static force = k*W through center of gravity where k is a seismic coefficient</a:t>
            </a:r>
          </a:p>
          <a:p>
            <a:r>
              <a:rPr lang="en-US" sz="2800" dirty="0"/>
              <a:t>K is typically 0.05-0.25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00200" y="3810000"/>
          <a:ext cx="5797550" cy="201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796776" imgH="2015329" progId="Visio.Drawing.11">
                  <p:embed/>
                </p:oleObj>
              </mc:Choice>
              <mc:Fallback>
                <p:oleObj name="Visio" r:id="rId2" imgW="5796776" imgH="2015329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10000"/>
                        <a:ext cx="5797550" cy="201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Infinite Slope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04800" y="1600200"/>
          <a:ext cx="5319713" cy="336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319503" imgH="3364590" progId="Visio.Drawing.11">
                  <p:embed/>
                </p:oleObj>
              </mc:Choice>
              <mc:Fallback>
                <p:oleObj name="Visio" r:id="rId2" imgW="5319503" imgH="336459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5319713" cy="336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96831" y="4191000"/>
                <a:ext cx="36247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Wcosβ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kWsinβ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831" y="4191000"/>
                <a:ext cx="362471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87620" y="4855230"/>
                <a:ext cx="35589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Wsinβ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kWcosβ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620" y="4855230"/>
                <a:ext cx="355898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76800" y="5572780"/>
                <a:ext cx="23158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𝓁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zcosβ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572780"/>
                <a:ext cx="231582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Infinite Slope,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" y="1828800"/>
                <a:ext cx="43678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𝓁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z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kγ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𝓁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zcosβsinβ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4367862" cy="461665"/>
              </a:xfrm>
              <a:prstGeom prst="rect">
                <a:avLst/>
              </a:prstGeom>
              <a:blipFill>
                <a:blip r:embed="rId2"/>
                <a:stretch>
                  <a:fillRect l="-27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200" y="2619713"/>
                <a:ext cx="4303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𝓁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zcosβsinβ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kγ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𝓁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z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19713"/>
                <a:ext cx="4303871" cy="461665"/>
              </a:xfrm>
              <a:prstGeom prst="rect">
                <a:avLst/>
              </a:prstGeom>
              <a:blipFill>
                <a:blip r:embed="rId3"/>
                <a:stretch>
                  <a:fillRect l="-283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3410626"/>
                <a:ext cx="4637680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𝓁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γz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kγzcosβsinβ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10626"/>
                <a:ext cx="4637680" cy="783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4443080"/>
                <a:ext cx="4534318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𝓁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γzcosβsinβ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kγz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43080"/>
                <a:ext cx="4534318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200" y="5477394"/>
                <a:ext cx="8229600" cy="895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τ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σtanϕ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τ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γz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kγzcosβsinβ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tanϕ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γzcosβsinβ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kγz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β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77394"/>
                <a:ext cx="8229600" cy="8956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 rtlCol="0">
        <a:spAutoFit/>
      </a:bodyPr>
      <a:lstStyle>
        <a:defPPr>
          <a:defRPr sz="2800" dirty="0" err="1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reinforcement</Template>
  <TotalTime>6141</TotalTime>
  <Words>854</Words>
  <Application>Microsoft Office PowerPoint</Application>
  <PresentationFormat>On-screen Show (4:3)</PresentationFormat>
  <Paragraphs>128</Paragraphs>
  <Slides>30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Cambria Math</vt:lpstr>
      <vt:lpstr>Corbel</vt:lpstr>
      <vt:lpstr>Symbol</vt:lpstr>
      <vt:lpstr>Wingdings</vt:lpstr>
      <vt:lpstr>Wingdings 2</vt:lpstr>
      <vt:lpstr>Wingdings 3</vt:lpstr>
      <vt:lpstr>Module</vt:lpstr>
      <vt:lpstr>Visio</vt:lpstr>
      <vt:lpstr>Seismic Slope Stability Analysis</vt:lpstr>
      <vt:lpstr>Introduction</vt:lpstr>
      <vt:lpstr>San Fernando Quake, 1971</vt:lpstr>
      <vt:lpstr>San Fernando Quake, 1971</vt:lpstr>
      <vt:lpstr>Introduction, Cont.</vt:lpstr>
      <vt:lpstr>Comprehensive Approach, Cont.</vt:lpstr>
      <vt:lpstr>Pseudostatic Analysis</vt:lpstr>
      <vt:lpstr>Infinite Slope</vt:lpstr>
      <vt:lpstr>Infinite Slope, cont.</vt:lpstr>
      <vt:lpstr>Ordinary Method of Slices (OMS)</vt:lpstr>
      <vt:lpstr>OMS – Compare Equations</vt:lpstr>
      <vt:lpstr>Bishop’s Simplified Procedure</vt:lpstr>
      <vt:lpstr>Pseudostatic Screening</vt:lpstr>
      <vt:lpstr>Pseudostatic Screening Analyses</vt:lpstr>
      <vt:lpstr>1) Peak Acceleration, aref</vt:lpstr>
      <vt:lpstr>PowerPoint Presentation</vt:lpstr>
      <vt:lpstr>PowerPoint Presentation</vt:lpstr>
      <vt:lpstr>PGA for Specific Locations</vt:lpstr>
      <vt:lpstr>PowerPoint Presentation</vt:lpstr>
      <vt:lpstr>PowerPoint Presentation</vt:lpstr>
      <vt:lpstr>PowerPoint Presentation</vt:lpstr>
      <vt:lpstr>PowerPoint Presentation</vt:lpstr>
      <vt:lpstr>Determining k factor</vt:lpstr>
      <vt:lpstr>3) Shear strength reduction factor</vt:lpstr>
      <vt:lpstr>4) Minimum factor of safety</vt:lpstr>
      <vt:lpstr>5) Tolerable displacement</vt:lpstr>
      <vt:lpstr>Shear Strengths</vt:lpstr>
      <vt:lpstr>Two-Stage Analysis</vt:lpstr>
      <vt:lpstr>Simplified Procedure</vt:lpstr>
      <vt:lpstr>R-Envelope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Problem #1</dc:title>
  <dc:creator>Norm Jones</dc:creator>
  <cp:lastModifiedBy>Norm Jones</cp:lastModifiedBy>
  <cp:revision>161</cp:revision>
  <cp:lastPrinted>2017-03-30T17:38:36Z</cp:lastPrinted>
  <dcterms:created xsi:type="dcterms:W3CDTF">2008-11-10T21:48:36Z</dcterms:created>
  <dcterms:modified xsi:type="dcterms:W3CDTF">2025-03-17T16:49:51Z</dcterms:modified>
</cp:coreProperties>
</file>