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handoutMasterIdLst>
    <p:handoutMasterId r:id="rId17"/>
  </p:handoutMasterIdLst>
  <p:sldIdLst>
    <p:sldId id="264" r:id="rId2"/>
    <p:sldId id="265" r:id="rId3"/>
    <p:sldId id="273" r:id="rId4"/>
    <p:sldId id="275" r:id="rId5"/>
    <p:sldId id="276" r:id="rId6"/>
    <p:sldId id="274" r:id="rId7"/>
    <p:sldId id="278" r:id="rId8"/>
    <p:sldId id="277" r:id="rId9"/>
    <p:sldId id="279" r:id="rId10"/>
    <p:sldId id="266" r:id="rId11"/>
    <p:sldId id="268" r:id="rId12"/>
    <p:sldId id="269" r:id="rId13"/>
    <p:sldId id="267" r:id="rId14"/>
    <p:sldId id="271" r:id="rId15"/>
    <p:sldId id="272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17" d="100"/>
          <a:sy n="117" d="100"/>
        </p:scale>
        <p:origin x="2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smtClean="0"/>
            </a:lvl1pPr>
          </a:lstStyle>
          <a:p>
            <a:pPr>
              <a:defRPr/>
            </a:pPr>
            <a:fld id="{BA1B4723-8F8F-4F0C-B881-D75EADE60030}" type="datetimeFigureOut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4DD1BC3B-A027-42A9-BFED-454B1FF54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71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43F3-5DFD-4668-A493-3383C8EDA809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01CB-C3C5-47A3-B1B2-456D79A6A4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98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86A39-6ABF-4349-A8C7-0E6325D5F6D3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51C63-ADF7-4D0F-8BD5-5B6B73C15D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9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29EC-E174-45CF-BAA7-E22FCEAF5567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DCDE-571F-4C22-B20C-24A3F1FAF4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30200" y="6248400"/>
            <a:ext cx="18970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8DD14-9BAD-476A-AB1A-859342BC286B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68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154738" y="6248400"/>
            <a:ext cx="18970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C54E6-4EF8-4482-8791-CE6B971A05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9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7622B-541A-44B8-9303-1F563E9772B6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9A94D-E5FD-4245-B1E4-68D7520FE1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BF01-FB6F-4936-9392-30251A368BD3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37ACD-6310-4F27-8481-597B7BB0D2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42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7D9F-3B99-4F86-9664-9C96B5477448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BA40E-15F4-4D06-A3E0-8717BE9B0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3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4E05-C20E-47E8-BB14-FB5C386D1100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64D7-7DFB-458B-9364-DE5714B809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4DBA-150A-43AF-B7FB-FD54AB70DE53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1517-44ED-4E83-8BB0-0C0D5386EB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6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5F3A-3220-4F07-A7CA-B74161A99EB3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063A-5926-4D6E-A805-172097DDA1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812B-18D0-4681-BFC1-19477FF7FE40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7446-7F01-4132-A1F9-3C96BD63F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0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BADF9-3198-4921-BD19-A5D8CFA92560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9BB6E-C52F-4E35-957D-7CF1A1FAA6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1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D18DD14-9BAD-476A-AB1A-859342BC286B}" type="datetimeFigureOut">
              <a:rPr lang="en-US" smtClean="0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smtClean="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450C54E6-4EF8-4482-8791-CE6B971A05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9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Reinforcement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 544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Reinforcement &amp; the LE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6259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Method A</a:t>
            </a:r>
          </a:p>
          <a:p>
            <a:pPr lvl="1">
              <a:defRPr/>
            </a:pPr>
            <a:r>
              <a:rPr lang="en-US" dirty="0"/>
              <a:t>The reinforcement forces used in the analysis are </a:t>
            </a:r>
            <a:r>
              <a:rPr lang="en-US" b="1" dirty="0"/>
              <a:t>allowable</a:t>
            </a:r>
            <a:r>
              <a:rPr lang="en-US" dirty="0"/>
              <a:t> forces and are not divided by the factor of safety</a:t>
            </a:r>
          </a:p>
          <a:p>
            <a:pPr lvl="1">
              <a:defRPr/>
            </a:pPr>
            <a:r>
              <a:rPr lang="en-US" dirty="0"/>
              <a:t>Only the soil strength is divided by FS</a:t>
            </a:r>
          </a:p>
          <a:p>
            <a:pPr>
              <a:defRPr/>
            </a:pPr>
            <a:r>
              <a:rPr lang="en-US" dirty="0"/>
              <a:t>Method B</a:t>
            </a:r>
          </a:p>
          <a:p>
            <a:pPr lvl="1">
              <a:defRPr/>
            </a:pPr>
            <a:r>
              <a:rPr lang="en-US" dirty="0"/>
              <a:t>The reinforcement forces used in the analysis are </a:t>
            </a:r>
            <a:r>
              <a:rPr lang="en-US" b="1" dirty="0"/>
              <a:t>ultimate</a:t>
            </a:r>
            <a:r>
              <a:rPr lang="en-US" dirty="0"/>
              <a:t> forces and are divided by the factor of safety.</a:t>
            </a:r>
          </a:p>
          <a:p>
            <a:pPr lvl="1">
              <a:defRPr/>
            </a:pPr>
            <a:r>
              <a:rPr lang="en-US" dirty="0"/>
              <a:t>Both the soil and reinforcing force are divided by same factor of safety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Method A Equations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838200" y="1981200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circular surfaces: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38200" y="3962400"/>
            <a:ext cx="162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General case:</a:t>
            </a: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1981200" y="5638800"/>
            <a:ext cx="4265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 = shear strength</a:t>
            </a:r>
          </a:p>
          <a:p>
            <a:r>
              <a:rPr lang="en-US" dirty="0">
                <a:latin typeface="Symbol" pitchFamily="18" charset="2"/>
              </a:rPr>
              <a:t>t</a:t>
            </a:r>
            <a:r>
              <a:rPr lang="en-US" dirty="0"/>
              <a:t> = shear stress required for equilibrium</a:t>
            </a:r>
          </a:p>
          <a:p>
            <a:r>
              <a:rPr lang="en-US" dirty="0"/>
              <a:t>r = reinforcement resistance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657600" y="4732476"/>
            <a:ext cx="410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697729" y="4419600"/>
            <a:ext cx="21414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I.e., the reinforcement resistance results in a reduction to the driving forces.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47673" y="2503816"/>
                <a:ext cx="5410327" cy="112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Resist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Overturn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 </m:t>
                          </m:r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Reinf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73" y="2503816"/>
                <a:ext cx="5410327" cy="11281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15195" y="4516334"/>
                <a:ext cx="1691489" cy="83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τ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95" y="4516334"/>
                <a:ext cx="1691489" cy="8302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19600" y="4495800"/>
                <a:ext cx="1691489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smtClean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495800"/>
                <a:ext cx="1691489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Method B Equations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838200" y="1981200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circular surfaces: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38200" y="3962400"/>
            <a:ext cx="162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General case: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2057400" y="5638800"/>
            <a:ext cx="4265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 = shear strength</a:t>
            </a:r>
          </a:p>
          <a:p>
            <a:r>
              <a:rPr lang="en-US" dirty="0">
                <a:latin typeface="Symbol" pitchFamily="18" charset="2"/>
              </a:rPr>
              <a:t>t</a:t>
            </a:r>
            <a:r>
              <a:rPr lang="en-US" dirty="0"/>
              <a:t> = shear stress required for equilibrium</a:t>
            </a:r>
          </a:p>
          <a:p>
            <a:r>
              <a:rPr lang="en-US" dirty="0"/>
              <a:t>r = reinforcement resistance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7600" y="4732476"/>
            <a:ext cx="410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705600" y="4419600"/>
            <a:ext cx="2133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I.e., the reinforcement resistance results in an extra component of shear strength.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0200" y="2514600"/>
                <a:ext cx="4742067" cy="1128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Resist</m:t>
                                  </m:r>
                                </m:sub>
                              </m:sSub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nary>
                                <m:naryPr>
                                  <m:chr m:val="∑"/>
                                  <m:grow m:val="on"/>
                                  <m:subHide m:val="on"/>
                                  <m:sup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3200" i="0">
                                          <a:latin typeface="Cambria Math" panose="02040503050406030204" pitchFamily="18" charset="0"/>
                                        </a:rPr>
                                        <m:t>Reinf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latin typeface="Cambria Math" panose="02040503050406030204" pitchFamily="18" charset="0"/>
                                    </a:rPr>
                                    <m:t>Overturn</m:t>
                                  </m:r>
                                </m:sub>
                              </m:sSub>
                            </m:e>
                          </m:nary>
                          <m:r>
                            <m:rPr>
                              <m:nor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514600"/>
                <a:ext cx="4742067" cy="11283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54766" y="4459080"/>
                <a:ext cx="1673856" cy="87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66" y="4459080"/>
                <a:ext cx="1673856" cy="8749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6783" y="4419600"/>
                <a:ext cx="1653017" cy="872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83" y="4419600"/>
                <a:ext cx="1653017" cy="872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Reinforcement &amp; the LE Method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A is generally preferable because the soil and the reinforcement materials have different factors of safety and should be treated differently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Reinforcement Forces/Factors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Tensile strength</a:t>
            </a:r>
          </a:p>
          <a:p>
            <a:r>
              <a:rPr lang="en-US" dirty="0"/>
              <a:t>Creep</a:t>
            </a:r>
          </a:p>
          <a:p>
            <a:r>
              <a:rPr lang="en-US" dirty="0"/>
              <a:t>Installation damage</a:t>
            </a:r>
          </a:p>
          <a:p>
            <a:r>
              <a:rPr lang="en-US" dirty="0"/>
              <a:t>Durability</a:t>
            </a:r>
          </a:p>
          <a:p>
            <a:r>
              <a:rPr lang="en-US" dirty="0"/>
              <a:t>Pullout resistance</a:t>
            </a:r>
          </a:p>
          <a:p>
            <a:r>
              <a:rPr lang="en-US" dirty="0"/>
              <a:t>Stiffness and tolerable strain within the slope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Long-Term Capacity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</a:t>
            </a:r>
            <a:r>
              <a:rPr lang="en-US" baseline="-25000"/>
              <a:t>lim</a:t>
            </a:r>
            <a:r>
              <a:rPr lang="en-US"/>
              <a:t> = long term capacity</a:t>
            </a:r>
          </a:p>
          <a:p>
            <a:r>
              <a:rPr lang="en-US"/>
              <a:t>Must satisfy:</a:t>
            </a:r>
          </a:p>
          <a:p>
            <a:pPr lvl="1"/>
            <a:r>
              <a:rPr lang="en-US"/>
              <a:t>T</a:t>
            </a:r>
            <a:r>
              <a:rPr lang="en-US" baseline="-25000"/>
              <a:t>lim</a:t>
            </a:r>
            <a:r>
              <a:rPr lang="en-US"/>
              <a:t> ≤ capacity determined by short-term tensile strength, creep, installation damage, and deterioration of properties over time</a:t>
            </a:r>
          </a:p>
          <a:p>
            <a:pPr lvl="1"/>
            <a:r>
              <a:rPr lang="en-US"/>
              <a:t>T</a:t>
            </a:r>
            <a:r>
              <a:rPr lang="en-US" baseline="-25000"/>
              <a:t>lim</a:t>
            </a:r>
            <a:r>
              <a:rPr lang="en-US"/>
              <a:t> ≤ capacity determined by pullout resistance</a:t>
            </a:r>
          </a:p>
          <a:p>
            <a:pPr lvl="1"/>
            <a:r>
              <a:rPr lang="en-US"/>
              <a:t>T</a:t>
            </a:r>
            <a:r>
              <a:rPr lang="en-US" baseline="-25000"/>
              <a:t>lim</a:t>
            </a:r>
            <a:r>
              <a:rPr lang="en-US"/>
              <a:t> ≤ capacity determined by stiffness and tolerable strain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Applications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8610600" cy="1730375"/>
          </a:xfrm>
        </p:spPr>
        <p:txBody>
          <a:bodyPr/>
          <a:lstStyle/>
          <a:p>
            <a:r>
              <a:rPr lang="en-US" sz="2400" dirty="0"/>
              <a:t>Reinforced soil walls or mechanically stabilized earth walls</a:t>
            </a:r>
          </a:p>
          <a:p>
            <a:r>
              <a:rPr lang="en-US" sz="2400" dirty="0"/>
              <a:t>Reinforced embankments on weak foundations</a:t>
            </a:r>
          </a:p>
          <a:p>
            <a:r>
              <a:rPr lang="en-US" sz="2400" dirty="0"/>
              <a:t>Anchored walls</a:t>
            </a:r>
          </a:p>
          <a:p>
            <a:r>
              <a:rPr lang="en-US" sz="2400" dirty="0"/>
              <a:t>Reinforced natural slopes (soil nails, piles,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02017"/>
            <a:ext cx="267594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5280"/>
            <a:ext cx="53435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Geogrids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3" y="1594611"/>
            <a:ext cx="4038601" cy="276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67032"/>
            <a:ext cx="2667000" cy="208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52740"/>
            <a:ext cx="44577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76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Reinforced Earth Walls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09608"/>
            <a:ext cx="4419600" cy="220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09608"/>
            <a:ext cx="2819400" cy="21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22791"/>
            <a:ext cx="4495800" cy="236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821" y="4319683"/>
            <a:ext cx="2893757" cy="21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90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 Strip Anchorage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10" y="1676400"/>
            <a:ext cx="35909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600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36989"/>
            <a:ext cx="36004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0" y="4379863"/>
            <a:ext cx="31623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34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Geotextiles (woven)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7375"/>
            <a:ext cx="422477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62743"/>
            <a:ext cx="2476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57375"/>
            <a:ext cx="23812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343400"/>
            <a:ext cx="2600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90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Nails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58" y="2209800"/>
            <a:ext cx="45910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209800" cy="243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6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Piles/Drilled Piers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86785"/>
            <a:ext cx="1805598" cy="207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03128"/>
            <a:ext cx="2762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02999"/>
            <a:ext cx="3739487" cy="25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32" y="4578824"/>
            <a:ext cx="3581156" cy="188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2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D0238D-C337-9C4B-F754-20696C31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A5313-8FA0-6621-4A9A-D89789218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87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 rtlCol="0">
        <a:spAutoFit/>
      </a:bodyPr>
      <a:lstStyle>
        <a:defPPr>
          <a:defRPr sz="2800" dirty="0" err="1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shear strength review</Template>
  <TotalTime>4611</TotalTime>
  <Words>317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Corbel</vt:lpstr>
      <vt:lpstr>Symbol</vt:lpstr>
      <vt:lpstr>Wingdings</vt:lpstr>
      <vt:lpstr>Wingdings 2</vt:lpstr>
      <vt:lpstr>Wingdings 3</vt:lpstr>
      <vt:lpstr>Module</vt:lpstr>
      <vt:lpstr>Reinforcement</vt:lpstr>
      <vt:lpstr>Applications</vt:lpstr>
      <vt:lpstr>Geogrids</vt:lpstr>
      <vt:lpstr>Reinforced Earth Walls</vt:lpstr>
      <vt:lpstr>Steel Strip Anchorage</vt:lpstr>
      <vt:lpstr>Geotextiles (woven)</vt:lpstr>
      <vt:lpstr>Soil Nails</vt:lpstr>
      <vt:lpstr>Piles/Drilled Piers</vt:lpstr>
      <vt:lpstr>Analysis Methods</vt:lpstr>
      <vt:lpstr>Reinforcement &amp; the LE Method</vt:lpstr>
      <vt:lpstr>Method A Equations</vt:lpstr>
      <vt:lpstr>Method B Equations</vt:lpstr>
      <vt:lpstr>Reinforcement &amp; the LE Method</vt:lpstr>
      <vt:lpstr>Reinforcement Forces/Factors</vt:lpstr>
      <vt:lpstr>Long-Term Capacity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Problem #1</dc:title>
  <dc:creator>Norm Jones</dc:creator>
  <cp:lastModifiedBy>Norm Jones</cp:lastModifiedBy>
  <cp:revision>36</cp:revision>
  <dcterms:created xsi:type="dcterms:W3CDTF">2008-11-10T21:48:36Z</dcterms:created>
  <dcterms:modified xsi:type="dcterms:W3CDTF">2025-03-17T13:53:59Z</dcterms:modified>
</cp:coreProperties>
</file>