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46"/>
  </p:notesMasterIdLst>
  <p:handoutMasterIdLst>
    <p:handoutMasterId r:id="rId47"/>
  </p:handoutMasterIdLst>
  <p:sldIdLst>
    <p:sldId id="256" r:id="rId2"/>
    <p:sldId id="285" r:id="rId3"/>
    <p:sldId id="286" r:id="rId4"/>
    <p:sldId id="287" r:id="rId5"/>
    <p:sldId id="329" r:id="rId6"/>
    <p:sldId id="281" r:id="rId7"/>
    <p:sldId id="297" r:id="rId8"/>
    <p:sldId id="290" r:id="rId9"/>
    <p:sldId id="293" r:id="rId10"/>
    <p:sldId id="294" r:id="rId11"/>
    <p:sldId id="330" r:id="rId12"/>
    <p:sldId id="292" r:id="rId13"/>
    <p:sldId id="299" r:id="rId14"/>
    <p:sldId id="301" r:id="rId15"/>
    <p:sldId id="302" r:id="rId16"/>
    <p:sldId id="303" r:id="rId17"/>
    <p:sldId id="311" r:id="rId18"/>
    <p:sldId id="312" r:id="rId19"/>
    <p:sldId id="304" r:id="rId20"/>
    <p:sldId id="313" r:id="rId21"/>
    <p:sldId id="331" r:id="rId22"/>
    <p:sldId id="314" r:id="rId23"/>
    <p:sldId id="317" r:id="rId24"/>
    <p:sldId id="318" r:id="rId25"/>
    <p:sldId id="319" r:id="rId26"/>
    <p:sldId id="320" r:id="rId27"/>
    <p:sldId id="315" r:id="rId28"/>
    <p:sldId id="322" r:id="rId29"/>
    <p:sldId id="321" r:id="rId30"/>
    <p:sldId id="333" r:id="rId31"/>
    <p:sldId id="332" r:id="rId32"/>
    <p:sldId id="323" r:id="rId33"/>
    <p:sldId id="305" r:id="rId34"/>
    <p:sldId id="306" r:id="rId35"/>
    <p:sldId id="307" r:id="rId36"/>
    <p:sldId id="308" r:id="rId37"/>
    <p:sldId id="309" r:id="rId38"/>
    <p:sldId id="310" r:id="rId39"/>
    <p:sldId id="324" r:id="rId40"/>
    <p:sldId id="300" r:id="rId41"/>
    <p:sldId id="325" r:id="rId42"/>
    <p:sldId id="326" r:id="rId43"/>
    <p:sldId id="327" r:id="rId44"/>
    <p:sldId id="328" r:id="rId4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/>
    <p:restoredTop sz="94659"/>
  </p:normalViewPr>
  <p:slideViewPr>
    <p:cSldViewPr>
      <p:cViewPr varScale="1">
        <p:scale>
          <a:sx n="118" d="100"/>
          <a:sy n="118" d="100"/>
        </p:scale>
        <p:origin x="1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A39E4BDA-9AE4-417A-867C-B98AE9C3F872}" type="datetimeFigureOut">
              <a:rPr lang="en-US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3EA89FBB-4326-4246-9CB0-5A10D269A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5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DA1754-0D0D-4FBF-A130-7345C392CA34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41B3C-E3E4-49FF-A05E-DDB520999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241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106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8481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422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3998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113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061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3134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3420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7942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649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342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278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6517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602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4035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729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580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085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904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1422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95203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968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46661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08602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91306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41308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505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4227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1872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27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708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of</a:t>
            </a:r>
            <a:r>
              <a:rPr lang="en-US" baseline="0" dirty="0"/>
              <a:t> these equations have been converted to MS OFFICE equation format. I had a problem with the lower case L displaying properly. Would like to switch everything to MS Office format eventually.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906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08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517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9059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41B3C-E3E4-49FF-A05E-DDB52099992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008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BE6A6-D4D2-4458-934A-C2F6ED3EB840}" type="datetimeFigureOut">
              <a:rPr lang="en-US" smtClean="0"/>
              <a:pPr>
                <a:defRPr/>
              </a:pPr>
              <a:t>3/2/2025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1BD16-442B-439C-87A0-6BF17251DD0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4574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1D765-2CC0-438C-B61A-3FC6BFC46D84}" type="datetimeFigureOut">
              <a:rPr lang="en-US" smtClean="0"/>
              <a:pPr>
                <a:defRPr/>
              </a:pPr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F5BF2-1429-4108-9436-28BCF63ACF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844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AB4E4-2A73-4D51-A717-54BBFA6944A7}" type="datetimeFigureOut">
              <a:rPr lang="en-US" smtClean="0"/>
              <a:pPr>
                <a:defRPr/>
              </a:pPr>
              <a:t>3/2/2025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40AC4-A339-40A3-84AD-217FC723CB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464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A5D0B-A836-459B-AB1F-6A6826FB6161}" type="datetimeFigureOut">
              <a:rPr lang="en-US" smtClean="0"/>
              <a:pPr>
                <a:defRPr/>
              </a:pPr>
              <a:t>3/2/2025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768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1547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A2BB1-7ADC-4D9D-A16D-BB93FEA1A9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365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30D70-3E73-42A2-8489-D4FBFB35032B}" type="datetimeFigureOut">
              <a:rPr lang="en-US" smtClean="0"/>
              <a:pPr>
                <a:defRPr/>
              </a:pPr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4D0F9-50C8-44B4-8E68-45222E2CE45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374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50C69-E1C0-4FD2-AD5E-38F60B54C2C2}" type="datetimeFigureOut">
              <a:rPr lang="en-US" smtClean="0"/>
              <a:pPr>
                <a:defRPr/>
              </a:pPr>
              <a:t>3/2/2025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D125D-3A36-4C66-8864-ABA8709D33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5837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3E7F4-7E79-498B-A044-AFD448C9B521}" type="datetimeFigureOut">
              <a:rPr lang="en-US" smtClean="0"/>
              <a:pPr>
                <a:defRPr/>
              </a:pPr>
              <a:t>3/2/2025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B0547-0C3A-4CC5-89D8-48C2F015B8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73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A2A48-58BB-4CD6-AE36-E083EA89CAC8}" type="datetimeFigureOut">
              <a:rPr lang="en-US" smtClean="0"/>
              <a:pPr>
                <a:defRPr/>
              </a:pPr>
              <a:t>3/2/2025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32E77-EBD9-432C-BD94-AC2B138C44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35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0E240-0C86-49F0-85A3-CC029A4C2ECF}" type="datetimeFigureOut">
              <a:rPr lang="en-US" smtClean="0"/>
              <a:pPr>
                <a:defRPr/>
              </a:pPr>
              <a:t>3/2/2025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8CA7-45BF-41B8-B9A6-A3665CBF76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763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D870F-4B6B-4FCB-A949-4A20C292D45C}" type="datetimeFigureOut">
              <a:rPr lang="en-US" smtClean="0"/>
              <a:pPr>
                <a:defRPr/>
              </a:pPr>
              <a:t>3/2/2025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27C6A-E8BE-4257-B3E3-26D88BF245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97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9E49B-E8AD-4BA0-9E1C-93DE16498CD1}" type="datetimeFigureOut">
              <a:rPr lang="en-US" smtClean="0"/>
              <a:pPr>
                <a:defRPr/>
              </a:pPr>
              <a:t>3/2/2025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AEAB7-38F7-4409-86EE-430F274038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10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ADF83-6712-4ADD-B9B2-8155DA813E8B}" type="datetimeFigureOut">
              <a:rPr lang="en-US" smtClean="0"/>
              <a:pPr>
                <a:defRPr/>
              </a:pPr>
              <a:t>3/2/2025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7411F-7698-4649-B197-9349F8DF81F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750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22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B3DA5D0B-A836-459B-AB1F-6A6826FB6161}" type="datetimeFigureOut">
              <a:rPr lang="en-US" smtClean="0"/>
              <a:pPr>
                <a:defRPr/>
              </a:pPr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031A2BB1-7ADC-4D9D-A16D-BB93FEA1A9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57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  <p:sldLayoutId id="214748392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4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5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6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9.e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1.emf"/><Relationship Id="rId4" Type="http://schemas.openxmlformats.org/officeDocument/2006/relationships/oleObject" Target="../embeddings/oleObject11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3.emf"/><Relationship Id="rId4" Type="http://schemas.openxmlformats.org/officeDocument/2006/relationships/oleObject" Target="../embeddings/oleObject13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2.png"/><Relationship Id="rId4" Type="http://schemas.openxmlformats.org/officeDocument/2006/relationships/image" Target="../media/image44.e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oleObject" Target="../embeddings/oleObject15.bin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3.e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55.png"/><Relationship Id="rId4" Type="http://schemas.openxmlformats.org/officeDocument/2006/relationships/image" Target="../media/image42.emf"/><Relationship Id="rId9" Type="http://schemas.openxmlformats.org/officeDocument/2006/relationships/image" Target="../media/image5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1.png"/><Relationship Id="rId4" Type="http://schemas.openxmlformats.org/officeDocument/2006/relationships/image" Target="../media/image6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3.png"/><Relationship Id="rId4" Type="http://schemas.openxmlformats.org/officeDocument/2006/relationships/image" Target="../media/image45.e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png"/><Relationship Id="rId3" Type="http://schemas.openxmlformats.org/officeDocument/2006/relationships/oleObject" Target="../embeddings/oleObject3.bin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11" Type="http://schemas.openxmlformats.org/officeDocument/2006/relationships/image" Target="../media/image8.png"/><Relationship Id="rId10" Type="http://schemas.openxmlformats.org/officeDocument/2006/relationships/image" Target="../media/image7.png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Limit Equilibrium Procedures</a:t>
            </a:r>
            <a:br>
              <a:rPr lang="en-US" dirty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Part 2</a:t>
            </a:r>
          </a:p>
        </p:txBody>
      </p:sp>
      <p:sp>
        <p:nvSpPr>
          <p:cNvPr id="4710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CE 544 – BRIGHAM YOUNG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Summary - OMS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Circular shear surface</a:t>
            </a:r>
          </a:p>
          <a:p>
            <a:r>
              <a:rPr lang="en-US" dirty="0"/>
              <a:t>Only satisfies moment equilibrium</a:t>
            </a:r>
          </a:p>
          <a:p>
            <a:r>
              <a:rPr lang="en-US" dirty="0"/>
              <a:t>For </a:t>
            </a:r>
            <a:r>
              <a:rPr lang="en-US" dirty="0">
                <a:latin typeface="Symbol" pitchFamily="18" charset="2"/>
              </a:rPr>
              <a:t>f</a:t>
            </a:r>
            <a:r>
              <a:rPr lang="en-US" dirty="0"/>
              <a:t>=</a:t>
            </a:r>
            <a:r>
              <a:rPr lang="en-US" dirty="0">
                <a:latin typeface="Calibri" pitchFamily="34" charset="0"/>
              </a:rPr>
              <a:t>0</a:t>
            </a:r>
            <a:r>
              <a:rPr lang="en-US" dirty="0"/>
              <a:t>, OMS gives the same solution as the Swedish method</a:t>
            </a:r>
          </a:p>
          <a:p>
            <a:r>
              <a:rPr lang="en-US" dirty="0"/>
              <a:t>F can be calculated directly, without iteration</a:t>
            </a:r>
          </a:p>
          <a:p>
            <a:r>
              <a:rPr lang="en-US" dirty="0"/>
              <a:t>Less accurate than other procedures of slices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033A9-6A47-0667-F58A-7A8FAFD9B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85750B-F7FE-7213-5C3F-D8A49248A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Simplified Bishop’s Method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6B2D63-1A10-6244-DF36-22EA2215C5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060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Simplified Bishop’s Method</a:t>
            </a:r>
          </a:p>
        </p:txBody>
      </p:sp>
      <p:graphicFrame>
        <p:nvGraphicFramePr>
          <p:cNvPr id="17410" name="Object 3"/>
          <p:cNvGraphicFramePr>
            <a:graphicFrameLocks noChangeAspect="1"/>
          </p:cNvGraphicFramePr>
          <p:nvPr/>
        </p:nvGraphicFramePr>
        <p:xfrm>
          <a:off x="1066800" y="2057400"/>
          <a:ext cx="3730625" cy="434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731375" imgH="4344232" progId="Visio.Drawing.11">
                  <p:embed/>
                </p:oleObj>
              </mc:Choice>
              <mc:Fallback>
                <p:oleObj name="Visio" r:id="rId3" imgW="3731375" imgH="4344232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57400"/>
                        <a:ext cx="3730625" cy="434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TextBox 3"/>
          <p:cNvSpPr txBox="1">
            <a:spLocks noChangeArrowheads="1"/>
          </p:cNvSpPr>
          <p:nvPr/>
        </p:nvSpPr>
        <p:spPr bwMode="auto">
          <a:xfrm>
            <a:off x="5638800" y="2667000"/>
            <a:ext cx="31242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Simplifying assumption</a:t>
            </a:r>
            <a:r>
              <a:rPr lang="en-US"/>
              <a:t>:</a:t>
            </a:r>
          </a:p>
          <a:p>
            <a:r>
              <a:rPr lang="en-US"/>
              <a:t>Side forces are horizontal.  I.e., vertical side force components (X</a:t>
            </a:r>
            <a:r>
              <a:rPr lang="en-US" baseline="-25000"/>
              <a:t>i</a:t>
            </a:r>
            <a:r>
              <a:rPr lang="en-US"/>
              <a:t>, X</a:t>
            </a:r>
            <a:r>
              <a:rPr lang="en-US" baseline="-25000"/>
              <a:t>i+1</a:t>
            </a:r>
            <a:r>
              <a:rPr lang="en-US"/>
              <a:t>) are equal to zero.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Simplified Bishop’s Method</a:t>
            </a:r>
          </a:p>
        </p:txBody>
      </p:sp>
      <p:sp>
        <p:nvSpPr>
          <p:cNvPr id="18440" name="TextBox 2"/>
          <p:cNvSpPr txBox="1">
            <a:spLocks noChangeArrowheads="1"/>
          </p:cNvSpPr>
          <p:nvPr/>
        </p:nvSpPr>
        <p:spPr bwMode="auto">
          <a:xfrm>
            <a:off x="457200" y="1752600"/>
            <a:ext cx="495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Symbol" pitchFamily="18" charset="2"/>
              </a:rPr>
              <a:t>S</a:t>
            </a:r>
            <a:r>
              <a:rPr lang="en-US" sz="2400"/>
              <a:t> forces in the vertical direction:</a:t>
            </a:r>
          </a:p>
        </p:txBody>
      </p:sp>
      <p:sp>
        <p:nvSpPr>
          <p:cNvPr id="18441" name="TextBox 12"/>
          <p:cNvSpPr txBox="1">
            <a:spLocks noChangeArrowheads="1"/>
          </p:cNvSpPr>
          <p:nvPr/>
        </p:nvSpPr>
        <p:spPr bwMode="auto">
          <a:xfrm>
            <a:off x="533400" y="5253038"/>
            <a:ext cx="4953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cs typeface="Arial" charset="0"/>
              </a:rPr>
              <a:t>Substituting: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821551" y="2404119"/>
                <a:ext cx="339285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Ncosα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Ssinα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551" y="2404119"/>
                <a:ext cx="339285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838200" y="2919500"/>
                <a:ext cx="131100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τΔ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𝓁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919500"/>
                <a:ext cx="1311000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852627" y="3434881"/>
                <a:ext cx="1296573" cy="7904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sΔ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𝓁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F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627" y="3434881"/>
                <a:ext cx="1296573" cy="7904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838200" y="4279005"/>
                <a:ext cx="4251100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en-US" sz="24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F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c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𝓁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+(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uΔ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𝓁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tan</m:t>
                          </m:r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ϕ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279005"/>
                <a:ext cx="4251100" cy="7838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789534" y="5704475"/>
                <a:ext cx="7239000" cy="9221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 smtClean="0">
                          <a:latin typeface="Cambria Math" panose="02040503050406030204" pitchFamily="18" charset="0"/>
                        </a:rPr>
                        <m:t>Ncosα</m:t>
                      </m:r>
                      <m:r>
                        <a:rPr lang="en-US" sz="2400" i="0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  <m:r>
                                <a:rPr lang="en-US" sz="240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sz="2400">
                                  <a:latin typeface="Cambria Math" panose="02040503050406030204" pitchFamily="18" charset="0"/>
                                </a:rPr>
                                <m:t>𝓁</m:t>
                              </m:r>
                              <m:r>
                                <a:rPr lang="en-US" sz="2400">
                                  <a:latin typeface="Cambria Math" panose="02040503050406030204" pitchFamily="18" charset="0"/>
                                </a:rPr>
                                <m:t>+(</m:t>
                              </m:r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  <m:r>
                                <a:rPr lang="en-US" sz="24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 panose="02040503050406030204" pitchFamily="18" charset="0"/>
                                </a:rPr>
                                <m:t>uΔ</m:t>
                              </m:r>
                              <m:r>
                                <a:rPr lang="en-US" sz="2400">
                                  <a:latin typeface="Cambria Math" panose="02040503050406030204" pitchFamily="18" charset="0"/>
                                </a:rPr>
                                <m:t>𝓁</m:t>
                              </m:r>
                              <m:r>
                                <a:rPr lang="en-US" sz="240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  <m:r>
                                <m:rPr>
                                  <m:sty m:val="p"/>
                                </m:rPr>
                                <a:rPr lang="el-G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ϕ</m:t>
                              </m:r>
                              <m:r>
                                <a:rPr lang="en-US" sz="240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d>
                        </m:e>
                      </m:d>
                      <m:r>
                        <m:rPr>
                          <m:sty m:val="p"/>
                        </m:rPr>
                        <a:rPr lang="en-US" sz="2400" i="0" smtClean="0">
                          <a:latin typeface="Cambria Math" panose="02040503050406030204" pitchFamily="18" charset="0"/>
                        </a:rPr>
                        <m:t>sinα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534" y="5704475"/>
                <a:ext cx="7239000" cy="92217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Simplified Bishop’s Method</a:t>
            </a:r>
          </a:p>
        </p:txBody>
      </p:sp>
      <p:sp>
        <p:nvSpPr>
          <p:cNvPr id="19462" name="TextBox 3"/>
          <p:cNvSpPr txBox="1">
            <a:spLocks noChangeArrowheads="1"/>
          </p:cNvSpPr>
          <p:nvPr/>
        </p:nvSpPr>
        <p:spPr bwMode="auto">
          <a:xfrm>
            <a:off x="457200" y="1905000"/>
            <a:ext cx="495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cs typeface="Arial" charset="0"/>
              </a:rPr>
              <a:t>Solving for N:</a:t>
            </a:r>
          </a:p>
        </p:txBody>
      </p:sp>
      <p:sp>
        <p:nvSpPr>
          <p:cNvPr id="19463" name="TextBox 6"/>
          <p:cNvSpPr txBox="1">
            <a:spLocks noChangeArrowheads="1"/>
          </p:cNvSpPr>
          <p:nvPr/>
        </p:nvSpPr>
        <p:spPr bwMode="auto">
          <a:xfrm>
            <a:off x="457200" y="4262438"/>
            <a:ext cx="7848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cs typeface="Arial" charset="0"/>
              </a:rPr>
              <a:t>From general equation (based on moment equilibrium):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685800" y="2447887"/>
                <a:ext cx="5233612" cy="8797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W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−(</m:t>
                          </m:r>
                          <m:f>
                            <m:fPr>
                              <m:type m:val="li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den>
                          </m:f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)[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c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𝓁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uΔ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𝓁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tan</m:t>
                          </m:r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ϕ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′]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sinα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cosα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+(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sinαtan</m:t>
                          </m:r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ϕ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′</m:t>
                          </m:r>
                          <m:f>
                            <m:fPr>
                              <m:type m:val="li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447887"/>
                <a:ext cx="5233612" cy="87979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685800" y="3408298"/>
                <a:ext cx="1803699" cy="7837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σ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′=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N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𝓁</m:t>
                          </m:r>
                        </m:den>
                      </m:f>
                      <m:r>
                        <a:rPr lang="en-US" sz="24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u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408298"/>
                <a:ext cx="1803699" cy="7837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85800" y="5029200"/>
                <a:ext cx="3346557" cy="9387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endChr m:val="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c</m:t>
                                  </m:r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′+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σ</m:t>
                                  </m:r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ϕ</m:t>
                                  </m:r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′)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Δ</m:t>
                                  </m:r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𝓁</m:t>
                                  </m:r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Wsinα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5029200"/>
                <a:ext cx="3346557" cy="93871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Simplified Bishop’s Method</a:t>
            </a:r>
          </a:p>
        </p:txBody>
      </p:sp>
      <p:sp>
        <p:nvSpPr>
          <p:cNvPr id="20485" name="TextBox 2"/>
          <p:cNvSpPr txBox="1">
            <a:spLocks noChangeArrowheads="1"/>
          </p:cNvSpPr>
          <p:nvPr/>
        </p:nvSpPr>
        <p:spPr bwMode="auto">
          <a:xfrm>
            <a:off x="381000" y="1828800"/>
            <a:ext cx="830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cs typeface="Arial" charset="0"/>
              </a:rPr>
              <a:t>Combining the three previous equations and solving for F:</a:t>
            </a:r>
          </a:p>
        </p:txBody>
      </p:sp>
      <p:sp>
        <p:nvSpPr>
          <p:cNvPr id="20486" name="TextBox 4"/>
          <p:cNvSpPr txBox="1">
            <a:spLocks noChangeArrowheads="1"/>
          </p:cNvSpPr>
          <p:nvPr/>
        </p:nvSpPr>
        <p:spPr bwMode="auto">
          <a:xfrm>
            <a:off x="381000" y="4165600"/>
            <a:ext cx="830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cs typeface="Arial" charset="0"/>
              </a:rPr>
              <a:t>For total stress analysis: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81600" y="4038600"/>
            <a:ext cx="3429000" cy="6461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Note that F is on both sides. Must be solved iteratively.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62000" y="2380164"/>
                <a:ext cx="5994654" cy="14796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c</m:t>
                                      </m:r>
                                      <m: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Δ</m:t>
                                      </m:r>
                                      <m: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𝓁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cosα</m:t>
                                      </m:r>
                                      <m: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+(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  <m: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uΔ</m:t>
                                      </m:r>
                                      <m: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𝓁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cosα</m:t>
                                      </m:r>
                                      <m: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tan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ϕ</m:t>
                                      </m:r>
                                      <m: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num>
                                    <m:den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cosα</m:t>
                                      </m:r>
                                      <m: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+(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sinαtan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ϕ</m:t>
                                      </m:r>
                                      <m: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  <m:f>
                                        <m:fPr>
                                          <m:type m:val="lin"/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400" i="0"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400" i="0">
                                              <a:latin typeface="Cambria Math" panose="02040503050406030204" pitchFamily="18" charset="0"/>
                                            </a:rPr>
                                            <m:t>F</m:t>
                                          </m:r>
                                        </m:den>
                                      </m:f>
                                    </m:den>
                                  </m:f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Wsinα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2380164"/>
                <a:ext cx="5994654" cy="14796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823740" y="5137486"/>
                <a:ext cx="4357860" cy="11943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cΔ</m:t>
                                      </m:r>
                                      <m: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𝓁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cosα</m:t>
                                      </m:r>
                                      <m: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Wtan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ϕ</m:t>
                                      </m:r>
                                    </m:num>
                                    <m:den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cosα</m:t>
                                      </m:r>
                                      <m: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+(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sinαtan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ϕ</m:t>
                                      </m:r>
                                      <m:f>
                                        <m:fPr>
                                          <m:type m:val="lin"/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400" i="0"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num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400" i="0">
                                              <a:latin typeface="Cambria Math" panose="02040503050406030204" pitchFamily="18" charset="0"/>
                                            </a:rPr>
                                            <m:t>F</m:t>
                                          </m:r>
                                        </m:den>
                                      </m:f>
                                    </m:den>
                                  </m:f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Wsinα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0" y="5137486"/>
                <a:ext cx="4357860" cy="11943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Simplified Bishop’s Method</a:t>
            </a:r>
          </a:p>
        </p:txBody>
      </p:sp>
      <p:sp>
        <p:nvSpPr>
          <p:cNvPr id="21508" name="TextBox 2"/>
          <p:cNvSpPr txBox="1">
            <a:spLocks noChangeArrowheads="1"/>
          </p:cNvSpPr>
          <p:nvPr/>
        </p:nvSpPr>
        <p:spPr bwMode="auto">
          <a:xfrm>
            <a:off x="381000" y="1752600"/>
            <a:ext cx="830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cs typeface="Arial" charset="0"/>
              </a:rPr>
              <a:t>For </a:t>
            </a:r>
            <a:r>
              <a:rPr lang="en-US" sz="2400">
                <a:latin typeface="Symbol" pitchFamily="18" charset="2"/>
                <a:cs typeface="Arial" charset="0"/>
              </a:rPr>
              <a:t>f</a:t>
            </a:r>
            <a:r>
              <a:rPr lang="en-US" sz="2400">
                <a:cs typeface="Arial" charset="0"/>
              </a:rPr>
              <a:t>=0, equation reduces to:</a:t>
            </a:r>
          </a:p>
        </p:txBody>
      </p:sp>
      <p:sp>
        <p:nvSpPr>
          <p:cNvPr id="21509" name="TextBox 4"/>
          <p:cNvSpPr txBox="1">
            <a:spLocks noChangeArrowheads="1"/>
          </p:cNvSpPr>
          <p:nvPr/>
        </p:nvSpPr>
        <p:spPr bwMode="auto">
          <a:xfrm>
            <a:off x="381000" y="3652838"/>
            <a:ext cx="83058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cs typeface="Arial" charset="0"/>
              </a:rPr>
              <a:t>Which is the same equation derived for log spiral, Swedish method, and OMS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85800" y="2482287"/>
                <a:ext cx="1953868" cy="8669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cΔ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𝓁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Wsinα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482287"/>
                <a:ext cx="1953868" cy="8669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Simplified Bishop’s Method</a:t>
            </a:r>
          </a:p>
        </p:txBody>
      </p:sp>
      <p:sp>
        <p:nvSpPr>
          <p:cNvPr id="22534" name="TextBox 2"/>
          <p:cNvSpPr txBox="1">
            <a:spLocks noChangeArrowheads="1"/>
          </p:cNvSpPr>
          <p:nvPr/>
        </p:nvSpPr>
        <p:spPr bwMode="auto">
          <a:xfrm>
            <a:off x="381000" y="1752600"/>
            <a:ext cx="830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cs typeface="Arial" charset="0"/>
              </a:rPr>
              <a:t>Once F is found, N can be computed as:</a:t>
            </a:r>
          </a:p>
        </p:txBody>
      </p:sp>
      <p:sp>
        <p:nvSpPr>
          <p:cNvPr id="22535" name="TextBox 4"/>
          <p:cNvSpPr txBox="1">
            <a:spLocks noChangeArrowheads="1"/>
          </p:cNvSpPr>
          <p:nvPr/>
        </p:nvSpPr>
        <p:spPr bwMode="auto">
          <a:xfrm>
            <a:off x="381000" y="3500438"/>
            <a:ext cx="830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cs typeface="Arial" charset="0"/>
              </a:rPr>
              <a:t>For OMS:</a:t>
            </a:r>
          </a:p>
        </p:txBody>
      </p:sp>
      <p:sp>
        <p:nvSpPr>
          <p:cNvPr id="22536" name="Rectangle 6"/>
          <p:cNvSpPr>
            <a:spLocks noChangeArrowheads="1"/>
          </p:cNvSpPr>
          <p:nvPr/>
        </p:nvSpPr>
        <p:spPr bwMode="auto">
          <a:xfrm>
            <a:off x="381000" y="4724400"/>
            <a:ext cx="7620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cs typeface="Arial" charset="0"/>
              </a:rPr>
              <a:t>Difference in solution is due to differences in N.  Both use the same overall equation: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85800" y="2468245"/>
                <a:ext cx="5233612" cy="8797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W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−(</m:t>
                          </m:r>
                          <m:f>
                            <m:fPr>
                              <m:type m:val="li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den>
                          </m:f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)[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c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𝓁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uΔ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𝓁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tan</m:t>
                          </m:r>
                          <m:r>
                            <m:rPr>
                              <m:sty m:val="p"/>
                            </m:rPr>
                            <a:rPr lang="el-G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ϕ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′]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sinα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cosα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+(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sinαtan</m:t>
                          </m:r>
                          <m:r>
                            <m:rPr>
                              <m:sty m:val="p"/>
                            </m:rPr>
                            <a:rPr lang="el-G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ϕ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′</m:t>
                          </m:r>
                          <m:f>
                            <m:fPr>
                              <m:type m:val="li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468245"/>
                <a:ext cx="5233612" cy="87979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00528" y="4110038"/>
                <a:ext cx="177266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Wcosα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528" y="4110038"/>
                <a:ext cx="1772665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00528" y="5707360"/>
                <a:ext cx="3054234" cy="9866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grow m:val="on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SR</m:t>
                          </m:r>
                        </m:e>
                      </m:nary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grow m:val="on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WRsinα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528" y="5707360"/>
                <a:ext cx="3054234" cy="9866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Summary – Simplified Bishop’s</a:t>
            </a:r>
          </a:p>
        </p:txBody>
      </p:sp>
      <p:sp>
        <p:nvSpPr>
          <p:cNvPr id="51203" name="TextBox 7"/>
          <p:cNvSpPr txBox="1">
            <a:spLocks noChangeArrowheads="1"/>
          </p:cNvSpPr>
          <p:nvPr/>
        </p:nvSpPr>
        <p:spPr bwMode="auto">
          <a:xfrm>
            <a:off x="838200" y="1752600"/>
            <a:ext cx="46736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Unknowns:</a:t>
            </a:r>
          </a:p>
          <a:p>
            <a:pPr marL="1257300" lvl="2" indent="-342900"/>
            <a:r>
              <a:rPr lang="en-US"/>
              <a:t>n normal forces along base of slice</a:t>
            </a:r>
          </a:p>
          <a:p>
            <a:pPr marL="1257300" lvl="2" indent="-342900"/>
            <a:r>
              <a:rPr lang="en-US"/>
              <a:t>1 factor of safety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752600" y="2693988"/>
            <a:ext cx="457200" cy="15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752600" y="2771775"/>
            <a:ext cx="4572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06" name="TextBox 11"/>
          <p:cNvSpPr txBox="1">
            <a:spLocks noChangeArrowheads="1"/>
          </p:cNvSpPr>
          <p:nvPr/>
        </p:nvSpPr>
        <p:spPr bwMode="auto">
          <a:xfrm>
            <a:off x="1066800" y="2754313"/>
            <a:ext cx="1190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Total: n+1</a:t>
            </a:r>
          </a:p>
        </p:txBody>
      </p:sp>
      <p:sp>
        <p:nvSpPr>
          <p:cNvPr id="51207" name="TextBox 12"/>
          <p:cNvSpPr txBox="1">
            <a:spLocks noChangeArrowheads="1"/>
          </p:cNvSpPr>
          <p:nvPr/>
        </p:nvSpPr>
        <p:spPr bwMode="auto">
          <a:xfrm>
            <a:off x="838200" y="3505200"/>
            <a:ext cx="40338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Equilibrium Equations:</a:t>
            </a:r>
          </a:p>
          <a:p>
            <a:pPr marL="1257300" lvl="2" indent="-342900"/>
            <a:r>
              <a:rPr lang="en-US" dirty="0"/>
              <a:t>n equations for </a:t>
            </a:r>
            <a:r>
              <a:rPr lang="en-US" dirty="0" err="1">
                <a:latin typeface="Symbol" pitchFamily="18" charset="2"/>
              </a:rPr>
              <a:t>S</a:t>
            </a:r>
            <a:r>
              <a:rPr lang="en-US" dirty="0" err="1"/>
              <a:t>F</a:t>
            </a:r>
            <a:r>
              <a:rPr lang="en-US" baseline="-25000" dirty="0" err="1"/>
              <a:t>v</a:t>
            </a:r>
            <a:r>
              <a:rPr lang="en-US" dirty="0"/>
              <a:t>=0</a:t>
            </a:r>
          </a:p>
          <a:p>
            <a:pPr marL="1257300" lvl="2" indent="-342900"/>
            <a:r>
              <a:rPr lang="en-US" dirty="0"/>
              <a:t>1 equation for </a:t>
            </a:r>
            <a:r>
              <a:rPr lang="en-US" dirty="0">
                <a:cs typeface="Arial" charset="0"/>
              </a:rPr>
              <a:t>overall </a:t>
            </a:r>
            <a:r>
              <a:rPr lang="en-US" dirty="0">
                <a:latin typeface="Symbol" pitchFamily="18" charset="2"/>
              </a:rPr>
              <a:t>S</a:t>
            </a:r>
            <a:r>
              <a:rPr lang="en-US" dirty="0"/>
              <a:t>M=0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676400" y="4446588"/>
            <a:ext cx="457200" cy="15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676400" y="4524375"/>
            <a:ext cx="4572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10" name="TextBox 18"/>
          <p:cNvSpPr txBox="1">
            <a:spLocks noChangeArrowheads="1"/>
          </p:cNvSpPr>
          <p:nvPr/>
        </p:nvSpPr>
        <p:spPr bwMode="auto">
          <a:xfrm>
            <a:off x="1066800" y="4506913"/>
            <a:ext cx="1190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Total: n+1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Summary – Simplified Bishop’s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Circular slip surface</a:t>
            </a:r>
          </a:p>
          <a:p>
            <a:r>
              <a:rPr lang="en-US"/>
              <a:t>Horizontal side forces</a:t>
            </a:r>
          </a:p>
          <a:p>
            <a:r>
              <a:rPr lang="en-US"/>
              <a:t>Satisfies</a:t>
            </a:r>
          </a:p>
          <a:p>
            <a:pPr lvl="1"/>
            <a:r>
              <a:rPr lang="en-US"/>
              <a:t>Moment equilibrium</a:t>
            </a:r>
          </a:p>
          <a:p>
            <a:pPr lvl="1"/>
            <a:r>
              <a:rPr lang="en-US"/>
              <a:t>Force equilibrium in vertical direction</a:t>
            </a:r>
          </a:p>
          <a:p>
            <a:r>
              <a:rPr lang="en-US"/>
              <a:t>More accurate than OMS, especially for effective stress analysis with high pore pressures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General Method of Slices</a:t>
            </a:r>
          </a:p>
        </p:txBody>
      </p:sp>
      <p:graphicFrame>
        <p:nvGraphicFramePr>
          <p:cNvPr id="11266" name="Object 5"/>
          <p:cNvGraphicFramePr>
            <a:graphicFrameLocks noChangeAspect="1"/>
          </p:cNvGraphicFramePr>
          <p:nvPr/>
        </p:nvGraphicFramePr>
        <p:xfrm>
          <a:off x="609600" y="1676400"/>
          <a:ext cx="3276600" cy="444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731375" imgH="5062769" progId="Visio.Drawing.11">
                  <p:embed/>
                </p:oleObj>
              </mc:Choice>
              <mc:Fallback>
                <p:oleObj name="Visio" r:id="rId3" imgW="3731375" imgH="5062769" progId="Visio.Drawing.1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676400"/>
                        <a:ext cx="3276600" cy="444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TextBox 7"/>
          <p:cNvSpPr txBox="1">
            <a:spLocks noChangeArrowheads="1"/>
          </p:cNvSpPr>
          <p:nvPr/>
        </p:nvSpPr>
        <p:spPr bwMode="auto">
          <a:xfrm>
            <a:off x="4800600" y="1600200"/>
            <a:ext cx="2979738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Unknowns:</a:t>
            </a:r>
          </a:p>
          <a:p>
            <a:pPr marL="1257300" lvl="2" indent="-342900"/>
            <a:r>
              <a:rPr lang="en-US"/>
              <a:t>1 factor of safety</a:t>
            </a:r>
          </a:p>
          <a:p>
            <a:pPr marL="1257300" lvl="2" indent="-342900"/>
            <a:r>
              <a:rPr lang="en-US"/>
              <a:t>n values of N</a:t>
            </a:r>
          </a:p>
          <a:p>
            <a:pPr marL="1257300" lvl="2" indent="-342900"/>
            <a:r>
              <a:rPr lang="en-US"/>
              <a:t>n locations for N</a:t>
            </a:r>
          </a:p>
          <a:p>
            <a:pPr marL="1257300" lvl="2" indent="-342900"/>
            <a:r>
              <a:rPr lang="en-US"/>
              <a:t>n-1 values of E</a:t>
            </a:r>
          </a:p>
          <a:p>
            <a:pPr marL="1257300" lvl="2" indent="-342900"/>
            <a:r>
              <a:rPr lang="en-US"/>
              <a:t>n-1 values of X</a:t>
            </a:r>
          </a:p>
          <a:p>
            <a:pPr marL="1257300" lvl="2" indent="-342900"/>
            <a:r>
              <a:rPr lang="en-US"/>
              <a:t>n-1 locations for 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715000" y="3608388"/>
            <a:ext cx="457200" cy="15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715000" y="3686175"/>
            <a:ext cx="4572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1" name="TextBox 11"/>
          <p:cNvSpPr txBox="1">
            <a:spLocks noChangeArrowheads="1"/>
          </p:cNvSpPr>
          <p:nvPr/>
        </p:nvSpPr>
        <p:spPr bwMode="auto">
          <a:xfrm>
            <a:off x="5029200" y="3668713"/>
            <a:ext cx="1262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Total: 5n-2</a:t>
            </a:r>
          </a:p>
        </p:txBody>
      </p:sp>
      <p:sp>
        <p:nvSpPr>
          <p:cNvPr id="11272" name="TextBox 12"/>
          <p:cNvSpPr txBox="1">
            <a:spLocks noChangeArrowheads="1"/>
          </p:cNvSpPr>
          <p:nvPr/>
        </p:nvSpPr>
        <p:spPr bwMode="auto">
          <a:xfrm>
            <a:off x="4800600" y="4191000"/>
            <a:ext cx="33496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Equilibrium Equations:</a:t>
            </a:r>
          </a:p>
          <a:p>
            <a:pPr marL="1257300" lvl="2" indent="-342900"/>
            <a:r>
              <a:rPr lang="en-US"/>
              <a:t>n equations for </a:t>
            </a:r>
            <a:r>
              <a:rPr lang="en-US">
                <a:latin typeface="Symbol" pitchFamily="18" charset="2"/>
              </a:rPr>
              <a:t>S</a:t>
            </a:r>
            <a:r>
              <a:rPr lang="en-US"/>
              <a:t>F</a:t>
            </a:r>
            <a:r>
              <a:rPr lang="en-US" baseline="-25000"/>
              <a:t>v</a:t>
            </a:r>
            <a:r>
              <a:rPr lang="en-US"/>
              <a:t>=0</a:t>
            </a:r>
          </a:p>
          <a:p>
            <a:pPr marL="1257300" lvl="2" indent="-342900"/>
            <a:r>
              <a:rPr lang="en-US"/>
              <a:t>n equations for </a:t>
            </a:r>
            <a:r>
              <a:rPr lang="en-US">
                <a:latin typeface="Symbol" pitchFamily="18" charset="2"/>
              </a:rPr>
              <a:t>S</a:t>
            </a:r>
            <a:r>
              <a:rPr lang="en-US"/>
              <a:t>F</a:t>
            </a:r>
            <a:r>
              <a:rPr lang="en-US" baseline="-25000"/>
              <a:t>H</a:t>
            </a:r>
            <a:r>
              <a:rPr lang="en-US"/>
              <a:t>=0</a:t>
            </a:r>
          </a:p>
          <a:p>
            <a:pPr marL="1257300" lvl="2" indent="-342900"/>
            <a:r>
              <a:rPr lang="en-US"/>
              <a:t>n equations for </a:t>
            </a:r>
            <a:r>
              <a:rPr lang="en-US">
                <a:latin typeface="Symbol" pitchFamily="18" charset="2"/>
              </a:rPr>
              <a:t>S</a:t>
            </a:r>
            <a:r>
              <a:rPr lang="en-US"/>
              <a:t>M=0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5638800" y="5360988"/>
            <a:ext cx="457200" cy="15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638800" y="5438775"/>
            <a:ext cx="4572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5" name="TextBox 18"/>
          <p:cNvSpPr txBox="1">
            <a:spLocks noChangeArrowheads="1"/>
          </p:cNvSpPr>
          <p:nvPr/>
        </p:nvSpPr>
        <p:spPr bwMode="auto">
          <a:xfrm>
            <a:off x="5029200" y="5421313"/>
            <a:ext cx="10572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Total: 3n</a:t>
            </a:r>
          </a:p>
        </p:txBody>
      </p:sp>
      <p:sp>
        <p:nvSpPr>
          <p:cNvPr id="11276" name="TextBox 19"/>
          <p:cNvSpPr txBox="1">
            <a:spLocks noChangeArrowheads="1"/>
          </p:cNvSpPr>
          <p:nvPr/>
        </p:nvSpPr>
        <p:spPr bwMode="auto">
          <a:xfrm>
            <a:off x="4724400" y="5943600"/>
            <a:ext cx="3657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5n-2 &gt; 3n, therefore statically indeterminate</a:t>
            </a:r>
          </a:p>
        </p:txBody>
      </p:sp>
      <p:sp>
        <p:nvSpPr>
          <p:cNvPr id="11277" name="TextBox 20"/>
          <p:cNvSpPr txBox="1">
            <a:spLocks noChangeArrowheads="1"/>
          </p:cNvSpPr>
          <p:nvPr/>
        </p:nvSpPr>
        <p:spPr bwMode="auto">
          <a:xfrm>
            <a:off x="1371600" y="6324600"/>
            <a:ext cx="228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S = f(c’,</a:t>
            </a:r>
            <a:r>
              <a:rPr lang="en-US" dirty="0">
                <a:latin typeface="Symbol" pitchFamily="18" charset="2"/>
              </a:rPr>
              <a:t>f</a:t>
            </a:r>
            <a:r>
              <a:rPr lang="en-US" dirty="0"/>
              <a:t>’,</a:t>
            </a:r>
            <a:r>
              <a:rPr lang="en-US" dirty="0" err="1"/>
              <a:t>u,N,F,</a:t>
            </a:r>
            <a:r>
              <a:rPr lang="en-US" dirty="0" err="1">
                <a:latin typeface="Symbol" pitchFamily="18" charset="2"/>
              </a:rPr>
              <a:t>D</a:t>
            </a:r>
            <a:r>
              <a:rPr lang="en-US" dirty="0" err="1">
                <a:latin typeface="Mistral" pitchFamily="66" charset="0"/>
              </a:rPr>
              <a:t>l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Bishop’s Complete Equilibrium Procedure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Similar to simplified procedure except it is not assumed that all (X</a:t>
            </a:r>
            <a:r>
              <a:rPr lang="en-US" baseline="-25000"/>
              <a:t>i+1</a:t>
            </a:r>
            <a:r>
              <a:rPr lang="en-US"/>
              <a:t> – X</a:t>
            </a:r>
            <a:r>
              <a:rPr lang="en-US" baseline="-25000"/>
              <a:t>i</a:t>
            </a:r>
            <a:r>
              <a:rPr lang="en-US"/>
              <a:t>) = </a:t>
            </a:r>
            <a:r>
              <a:rPr lang="en-US">
                <a:latin typeface="Arial" charset="0"/>
                <a:cs typeface="Arial" charset="0"/>
              </a:rPr>
              <a:t>0</a:t>
            </a:r>
            <a:r>
              <a:rPr lang="en-US"/>
              <a:t>.</a:t>
            </a:r>
          </a:p>
          <a:p>
            <a:r>
              <a:rPr lang="en-US"/>
              <a:t>A set of values for vertical side forces is assumed and vertical and horizontal force equilibrium is checked.  Process is repeated until equilibrium is satisfied.</a:t>
            </a:r>
          </a:p>
          <a:p>
            <a:r>
              <a:rPr lang="en-US"/>
              <a:t>Time-consuming and complicated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1ABB9-0BF7-D990-C80B-782FB8C80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A515A1-60DE-9FF8-6C58-B1CA5011F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Force Equilibrium Procedures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F56AA7-4E37-DAD8-C670-DE95B001C6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3220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Force Equilibrium Procedures</a:t>
            </a:r>
          </a:p>
        </p:txBody>
      </p:sp>
      <p:sp>
        <p:nvSpPr>
          <p:cNvPr id="54275" name="Content Placeholder 4"/>
          <p:cNvSpPr>
            <a:spLocks noGrp="1"/>
          </p:cNvSpPr>
          <p:nvPr>
            <p:ph idx="1"/>
          </p:nvPr>
        </p:nvSpPr>
        <p:spPr>
          <a:xfrm>
            <a:off x="457200" y="1774825"/>
            <a:ext cx="8229600" cy="2035175"/>
          </a:xfrm>
        </p:spPr>
        <p:txBody>
          <a:bodyPr/>
          <a:lstStyle/>
          <a:p>
            <a:r>
              <a:rPr lang="en-US"/>
              <a:t>Can be used on non-circular surfaces</a:t>
            </a:r>
          </a:p>
          <a:p>
            <a:r>
              <a:rPr lang="en-US"/>
              <a:t>No attempt is made to satisfy moment equilibrium</a:t>
            </a:r>
          </a:p>
        </p:txBody>
      </p:sp>
      <p:pic>
        <p:nvPicPr>
          <p:cNvPr id="5427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810000"/>
            <a:ext cx="716280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Force Equilibrium Procedures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381000" y="2057400"/>
          <a:ext cx="3749675" cy="435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750155" imgH="4358665" progId="Visio.Drawing.11">
                  <p:embed/>
                </p:oleObj>
              </mc:Choice>
              <mc:Fallback>
                <p:oleObj name="Visio" r:id="rId3" imgW="3750155" imgH="4358665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057400"/>
                        <a:ext cx="3749675" cy="435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6" name="TextBox 7"/>
          <p:cNvSpPr txBox="1">
            <a:spLocks noChangeArrowheads="1"/>
          </p:cNvSpPr>
          <p:nvPr/>
        </p:nvSpPr>
        <p:spPr bwMode="auto">
          <a:xfrm>
            <a:off x="4572000" y="1600200"/>
            <a:ext cx="281305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Unknowns:</a:t>
            </a:r>
          </a:p>
          <a:p>
            <a:pPr marL="1257300" lvl="2" indent="-342900"/>
            <a:r>
              <a:rPr lang="en-US"/>
              <a:t>1 factor of safety</a:t>
            </a:r>
          </a:p>
          <a:p>
            <a:pPr marL="1257300" lvl="2" indent="-342900"/>
            <a:r>
              <a:rPr lang="en-US"/>
              <a:t>n values of N</a:t>
            </a:r>
          </a:p>
          <a:p>
            <a:pPr marL="1257300" lvl="2" indent="-342900"/>
            <a:r>
              <a:rPr lang="en-US"/>
              <a:t>n-1 values of Z</a:t>
            </a:r>
          </a:p>
          <a:p>
            <a:pPr marL="1257300" lvl="2" indent="-342900"/>
            <a:r>
              <a:rPr lang="en-US"/>
              <a:t>n-1 values of </a:t>
            </a:r>
            <a:r>
              <a:rPr lang="en-US">
                <a:latin typeface="Symbol" pitchFamily="18" charset="2"/>
              </a:rPr>
              <a:t>q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486400" y="3074988"/>
            <a:ext cx="457200" cy="15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486400" y="3152775"/>
            <a:ext cx="4572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9" name="TextBox 11"/>
          <p:cNvSpPr txBox="1">
            <a:spLocks noChangeArrowheads="1"/>
          </p:cNvSpPr>
          <p:nvPr/>
        </p:nvSpPr>
        <p:spPr bwMode="auto">
          <a:xfrm>
            <a:off x="4800600" y="3135313"/>
            <a:ext cx="1262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Total: 3n-1</a:t>
            </a:r>
          </a:p>
        </p:txBody>
      </p:sp>
      <p:sp>
        <p:nvSpPr>
          <p:cNvPr id="23560" name="TextBox 12"/>
          <p:cNvSpPr txBox="1">
            <a:spLocks noChangeArrowheads="1"/>
          </p:cNvSpPr>
          <p:nvPr/>
        </p:nvSpPr>
        <p:spPr bwMode="auto">
          <a:xfrm>
            <a:off x="4572000" y="3733800"/>
            <a:ext cx="33496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Equilibrium Equations:</a:t>
            </a:r>
          </a:p>
          <a:p>
            <a:pPr marL="1257300" lvl="2" indent="-342900"/>
            <a:r>
              <a:rPr lang="en-US"/>
              <a:t>n equations for </a:t>
            </a:r>
            <a:r>
              <a:rPr lang="en-US">
                <a:latin typeface="Symbol" pitchFamily="18" charset="2"/>
              </a:rPr>
              <a:t>S</a:t>
            </a:r>
            <a:r>
              <a:rPr lang="en-US"/>
              <a:t>F</a:t>
            </a:r>
            <a:r>
              <a:rPr lang="en-US" baseline="-25000"/>
              <a:t>v</a:t>
            </a:r>
            <a:r>
              <a:rPr lang="en-US"/>
              <a:t>=0</a:t>
            </a:r>
          </a:p>
          <a:p>
            <a:pPr marL="1257300" lvl="2" indent="-342900"/>
            <a:r>
              <a:rPr lang="en-US"/>
              <a:t>n equations for </a:t>
            </a:r>
            <a:r>
              <a:rPr lang="en-US">
                <a:latin typeface="Symbol" pitchFamily="18" charset="2"/>
              </a:rPr>
              <a:t>S</a:t>
            </a:r>
            <a:r>
              <a:rPr lang="en-US"/>
              <a:t>F</a:t>
            </a:r>
            <a:r>
              <a:rPr lang="en-US" baseline="-25000"/>
              <a:t>H</a:t>
            </a:r>
            <a:r>
              <a:rPr lang="en-US"/>
              <a:t>=0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410200" y="4648200"/>
            <a:ext cx="4572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410200" y="4725988"/>
            <a:ext cx="457200" cy="15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3" name="TextBox 18"/>
          <p:cNvSpPr txBox="1">
            <a:spLocks noChangeArrowheads="1"/>
          </p:cNvSpPr>
          <p:nvPr/>
        </p:nvSpPr>
        <p:spPr bwMode="auto">
          <a:xfrm>
            <a:off x="4800600" y="4708525"/>
            <a:ext cx="1057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Total: 2n</a:t>
            </a:r>
          </a:p>
        </p:txBody>
      </p:sp>
      <p:sp>
        <p:nvSpPr>
          <p:cNvPr id="23564" name="TextBox 19"/>
          <p:cNvSpPr txBox="1">
            <a:spLocks noChangeArrowheads="1"/>
          </p:cNvSpPr>
          <p:nvPr/>
        </p:nvSpPr>
        <p:spPr bwMode="auto">
          <a:xfrm>
            <a:off x="4267200" y="5334000"/>
            <a:ext cx="4724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3n-1 &gt; 2n, therefore n-1 assumptions necessary</a:t>
            </a:r>
          </a:p>
          <a:p>
            <a:endParaRPr lang="en-US"/>
          </a:p>
          <a:p>
            <a:r>
              <a:rPr lang="en-US" b="1"/>
              <a:t>Best strategy is to assume n-1 values of </a:t>
            </a:r>
            <a:r>
              <a:rPr lang="en-US" b="1">
                <a:latin typeface="Symbol" pitchFamily="18" charset="2"/>
              </a:rPr>
              <a:t>q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20000" y="2152650"/>
            <a:ext cx="1219200" cy="12001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200" dirty="0"/>
              <a:t>Since we are not satisfying moment equilibrium, locations no longer matter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Force Equilibrium Procedures</a:t>
            </a:r>
          </a:p>
        </p:txBody>
      </p:sp>
      <p:sp>
        <p:nvSpPr>
          <p:cNvPr id="24581" name="TextBox 2"/>
          <p:cNvSpPr txBox="1">
            <a:spLocks noChangeArrowheads="1"/>
          </p:cNvSpPr>
          <p:nvPr/>
        </p:nvSpPr>
        <p:spPr bwMode="auto">
          <a:xfrm>
            <a:off x="609600" y="1981200"/>
            <a:ext cx="2212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/>
              <a:t>Procedure</a:t>
            </a:r>
          </a:p>
        </p:txBody>
      </p:sp>
      <p:sp>
        <p:nvSpPr>
          <p:cNvPr id="24582" name="TextBox 3"/>
          <p:cNvSpPr txBox="1">
            <a:spLocks noChangeArrowheads="1"/>
          </p:cNvSpPr>
          <p:nvPr/>
        </p:nvSpPr>
        <p:spPr bwMode="auto">
          <a:xfrm>
            <a:off x="1066800" y="2819400"/>
            <a:ext cx="2673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(1)  Assume F, compute: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683430" y="3475540"/>
                <a:ext cx="1192314" cy="7224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c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m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c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F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3430" y="3475540"/>
                <a:ext cx="1192314" cy="72244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608674" y="3443288"/>
                <a:ext cx="2162195" cy="786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>
                          <a:latin typeface="Cambria Math" panose="02040503050406030204" pitchFamily="18" charset="0"/>
                        </a:rPr>
                        <m:t>tan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tan</m:t>
                          </m:r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𝐹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8674" y="3443288"/>
                <a:ext cx="2162195" cy="7869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Force Equilibrium Procedures</a:t>
            </a:r>
          </a:p>
        </p:txBody>
      </p:sp>
      <p:sp>
        <p:nvSpPr>
          <p:cNvPr id="25604" name="TextBox 2"/>
          <p:cNvSpPr txBox="1">
            <a:spLocks noChangeArrowheads="1"/>
          </p:cNvSpPr>
          <p:nvPr/>
        </p:nvSpPr>
        <p:spPr bwMode="auto">
          <a:xfrm>
            <a:off x="838200" y="1828800"/>
            <a:ext cx="756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(2)  Start on slice #1.  Solve for N and Z by satisfying </a:t>
            </a:r>
            <a:r>
              <a:rPr lang="en-US" sz="2400" b="1" dirty="0" err="1">
                <a:latin typeface="Symbol" pitchFamily="18" charset="2"/>
              </a:rPr>
              <a:t>S</a:t>
            </a:r>
            <a:r>
              <a:rPr lang="en-US" dirty="0" err="1"/>
              <a:t>Fx</a:t>
            </a:r>
            <a:r>
              <a:rPr lang="en-US" dirty="0"/>
              <a:t>=0 and </a:t>
            </a:r>
            <a:r>
              <a:rPr lang="en-US" sz="2400" b="1" dirty="0" err="1">
                <a:latin typeface="Symbol" pitchFamily="18" charset="2"/>
              </a:rPr>
              <a:t>S</a:t>
            </a:r>
            <a:r>
              <a:rPr lang="en-US" dirty="0" err="1"/>
              <a:t>Fy</a:t>
            </a:r>
            <a:r>
              <a:rPr lang="en-US" dirty="0"/>
              <a:t>=0.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2362200" y="2819400"/>
          <a:ext cx="4724400" cy="318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4724772" imgH="3186997" progId="Visio.Drawing.11">
                  <p:embed/>
                </p:oleObj>
              </mc:Choice>
              <mc:Fallback>
                <p:oleObj name="Visio" r:id="rId3" imgW="4724772" imgH="3186997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819400"/>
                        <a:ext cx="4724400" cy="318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Force Equilibrium Procedures</a:t>
            </a:r>
          </a:p>
        </p:txBody>
      </p:sp>
      <p:sp>
        <p:nvSpPr>
          <p:cNvPr id="26628" name="TextBox 2"/>
          <p:cNvSpPr txBox="1">
            <a:spLocks noChangeArrowheads="1"/>
          </p:cNvSpPr>
          <p:nvPr/>
        </p:nvSpPr>
        <p:spPr bwMode="auto">
          <a:xfrm>
            <a:off x="838200" y="1828800"/>
            <a:ext cx="4891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(3)  Repeat for each of the slices in sequence:</a:t>
            </a:r>
          </a:p>
        </p:txBody>
      </p:sp>
      <p:graphicFrame>
        <p:nvGraphicFramePr>
          <p:cNvPr id="26626" name="Object 3"/>
          <p:cNvGraphicFramePr>
            <a:graphicFrameLocks noChangeAspect="1"/>
          </p:cNvGraphicFramePr>
          <p:nvPr/>
        </p:nvGraphicFramePr>
        <p:xfrm>
          <a:off x="609600" y="2514600"/>
          <a:ext cx="7924800" cy="3862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8944765" imgH="4358665" progId="Visio.Drawing.11">
                  <p:embed/>
                </p:oleObj>
              </mc:Choice>
              <mc:Fallback>
                <p:oleObj name="Visio" r:id="rId3" imgW="8944765" imgH="4358665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14600"/>
                        <a:ext cx="7924800" cy="3862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Force Equilibrium Procedures</a:t>
            </a:r>
          </a:p>
        </p:txBody>
      </p:sp>
      <p:graphicFrame>
        <p:nvGraphicFramePr>
          <p:cNvPr id="27650" name="Object 3"/>
          <p:cNvGraphicFramePr>
            <a:graphicFrameLocks noChangeAspect="1"/>
          </p:cNvGraphicFramePr>
          <p:nvPr/>
        </p:nvGraphicFramePr>
        <p:xfrm>
          <a:off x="914400" y="2667000"/>
          <a:ext cx="4564063" cy="318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564566" imgH="3186997" progId="Visio.Drawing.11">
                  <p:embed/>
                </p:oleObj>
              </mc:Choice>
              <mc:Fallback>
                <p:oleObj name="Visio" r:id="rId2" imgW="4564566" imgH="3186997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4564063" cy="318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2" name="TextBox 5"/>
          <p:cNvSpPr txBox="1">
            <a:spLocks noChangeArrowheads="1"/>
          </p:cNvSpPr>
          <p:nvPr/>
        </p:nvSpPr>
        <p:spPr bwMode="auto">
          <a:xfrm>
            <a:off x="838200" y="1828800"/>
            <a:ext cx="4633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(4)  Forces should balance on the last slice:</a:t>
            </a:r>
          </a:p>
        </p:txBody>
      </p:sp>
      <p:sp>
        <p:nvSpPr>
          <p:cNvPr id="27653" name="TextBox 6"/>
          <p:cNvSpPr txBox="1">
            <a:spLocks noChangeArrowheads="1"/>
          </p:cNvSpPr>
          <p:nvPr/>
        </p:nvSpPr>
        <p:spPr bwMode="auto">
          <a:xfrm>
            <a:off x="6172200" y="2362200"/>
            <a:ext cx="2514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 equations</a:t>
            </a:r>
          </a:p>
          <a:p>
            <a:r>
              <a:rPr lang="en-US"/>
              <a:t>1 unknown</a:t>
            </a:r>
          </a:p>
        </p:txBody>
      </p:sp>
      <p:sp>
        <p:nvSpPr>
          <p:cNvPr id="27654" name="TextBox 7"/>
          <p:cNvSpPr txBox="1">
            <a:spLocks noChangeArrowheads="1"/>
          </p:cNvSpPr>
          <p:nvPr/>
        </p:nvSpPr>
        <p:spPr bwMode="auto">
          <a:xfrm>
            <a:off x="6172200" y="3505200"/>
            <a:ext cx="25146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If forces do not balance, try a new F and repeat steps 2-4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Side Force Assumptions</a:t>
            </a:r>
          </a:p>
        </p:txBody>
      </p:sp>
      <p:sp>
        <p:nvSpPr>
          <p:cNvPr id="55299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Lowe and Karafaith</a:t>
            </a:r>
          </a:p>
          <a:p>
            <a:pPr lvl="1"/>
            <a:r>
              <a:rPr lang="en-US"/>
              <a:t>For each slice, use average slope of ground surface and slip surface</a:t>
            </a:r>
          </a:p>
          <a:p>
            <a:r>
              <a:rPr lang="en-US"/>
              <a:t>Simplified Janbu</a:t>
            </a:r>
          </a:p>
          <a:p>
            <a:pPr lvl="1"/>
            <a:r>
              <a:rPr lang="en-US"/>
              <a:t>The side forces are assumed to be horizontal</a:t>
            </a:r>
          </a:p>
          <a:p>
            <a:r>
              <a:rPr lang="en-US"/>
              <a:t>U.S. Army Corps of Engineers</a:t>
            </a:r>
          </a:p>
          <a:p>
            <a:pPr lvl="1"/>
            <a:r>
              <a:rPr lang="en-US"/>
              <a:t>Parallel to slope (see next slide)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Side Force Assumptions, Cont.</a:t>
            </a:r>
          </a:p>
        </p:txBody>
      </p:sp>
      <p:sp>
        <p:nvSpPr>
          <p:cNvPr id="56323" name="TextBox 5"/>
          <p:cNvSpPr txBox="1">
            <a:spLocks noChangeArrowheads="1"/>
          </p:cNvSpPr>
          <p:nvPr/>
        </p:nvSpPr>
        <p:spPr bwMode="auto">
          <a:xfrm>
            <a:off x="5257800" y="2590800"/>
            <a:ext cx="3124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/>
              <a:t>U.S. Army Corps of Engineers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“Modified Swedish Procedure”</a:t>
            </a:r>
          </a:p>
        </p:txBody>
      </p:sp>
      <p:pic>
        <p:nvPicPr>
          <p:cNvPr id="5632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057400"/>
            <a:ext cx="3733800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General Method of Slices</a:t>
            </a:r>
          </a:p>
        </p:txBody>
      </p:sp>
      <p:sp>
        <p:nvSpPr>
          <p:cNvPr id="12292" name="TextBox 2"/>
          <p:cNvSpPr txBox="1">
            <a:spLocks noChangeArrowheads="1"/>
          </p:cNvSpPr>
          <p:nvPr/>
        </p:nvSpPr>
        <p:spPr bwMode="auto">
          <a:xfrm>
            <a:off x="533400" y="2971800"/>
            <a:ext cx="2667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Note: side forces can be represented by magnitude and direction. Same number of equations and unknowns.</a:t>
            </a:r>
          </a:p>
        </p:txBody>
      </p:sp>
      <p:graphicFrame>
        <p:nvGraphicFramePr>
          <p:cNvPr id="12290" name="Object 3"/>
          <p:cNvGraphicFramePr>
            <a:graphicFrameLocks noChangeAspect="1"/>
          </p:cNvGraphicFramePr>
          <p:nvPr/>
        </p:nvGraphicFramePr>
        <p:xfrm>
          <a:off x="4343400" y="1981200"/>
          <a:ext cx="3749675" cy="364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750287" imgH="3644145" progId="Visio.Drawing.11">
                  <p:embed/>
                </p:oleObj>
              </mc:Choice>
              <mc:Fallback>
                <p:oleObj name="Visio" r:id="rId3" imgW="3750287" imgH="3644145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81200"/>
                        <a:ext cx="3749675" cy="364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7AA93-90D9-9AF3-FB0D-89523AF1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Summary</a:t>
            </a:r>
            <a:r>
              <a:rPr lang="en-US" sz="4000" dirty="0"/>
              <a:t> – Force Equilibrium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CEFFC-17E9-45AE-4A41-F2B7C4BEA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Works on both circular and non-circular surfaces</a:t>
            </a:r>
          </a:p>
          <a:p>
            <a:r>
              <a:rPr lang="en-US" dirty="0"/>
              <a:t>Satisfies force equilibrium only, not moment equilibrium</a:t>
            </a:r>
          </a:p>
          <a:p>
            <a:r>
              <a:rPr lang="en-US" dirty="0"/>
              <a:t>Requires iteration</a:t>
            </a:r>
          </a:p>
          <a:p>
            <a:r>
              <a:rPr lang="en-US" dirty="0"/>
              <a:t>Key assumption = side force inclinations</a:t>
            </a:r>
          </a:p>
        </p:txBody>
      </p:sp>
    </p:spTree>
    <p:extLst>
      <p:ext uri="{BB962C8B-B14F-4D97-AF65-F5344CB8AC3E}">
        <p14:creationId xmlns:p14="http://schemas.microsoft.com/office/powerpoint/2010/main" val="30464669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16596-85F7-F1ED-7A13-90EAA4906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EA2102-690D-7425-B82A-429A28F4E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Complete Equilibrium Procedures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F847F9-EBC1-B117-26A5-7D20F1A2C2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738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Complete Equilibrium Procedures</a:t>
            </a:r>
          </a:p>
        </p:txBody>
      </p:sp>
      <p:sp>
        <p:nvSpPr>
          <p:cNvPr id="57347" name="TextBox 7"/>
          <p:cNvSpPr txBox="1">
            <a:spLocks noChangeArrowheads="1"/>
          </p:cNvSpPr>
          <p:nvPr/>
        </p:nvSpPr>
        <p:spPr bwMode="auto">
          <a:xfrm>
            <a:off x="533400" y="1828800"/>
            <a:ext cx="2979738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Unknowns:</a:t>
            </a:r>
          </a:p>
          <a:p>
            <a:pPr marL="1257300" lvl="2" indent="-342900"/>
            <a:r>
              <a:rPr lang="en-US" dirty="0"/>
              <a:t>1 factor of safety</a:t>
            </a:r>
          </a:p>
          <a:p>
            <a:pPr marL="1257300" lvl="2" indent="-342900"/>
            <a:r>
              <a:rPr lang="en-US" dirty="0"/>
              <a:t>n values of N</a:t>
            </a:r>
          </a:p>
          <a:p>
            <a:pPr marL="1257300" lvl="2" indent="-342900"/>
            <a:r>
              <a:rPr lang="en-US" dirty="0"/>
              <a:t>n-1 values of E</a:t>
            </a:r>
          </a:p>
          <a:p>
            <a:pPr marL="1257300" lvl="2" indent="-342900"/>
            <a:r>
              <a:rPr lang="en-US" dirty="0"/>
              <a:t>n-1 values of X</a:t>
            </a:r>
          </a:p>
          <a:p>
            <a:pPr marL="1257300" lvl="2" indent="-342900"/>
            <a:r>
              <a:rPr lang="en-US" dirty="0"/>
              <a:t>n locations for N</a:t>
            </a:r>
          </a:p>
          <a:p>
            <a:pPr marL="1257300" lvl="2" indent="-342900"/>
            <a:r>
              <a:rPr lang="en-US" dirty="0"/>
              <a:t>n-1 locations for E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447800" y="3836988"/>
            <a:ext cx="457200" cy="15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447800" y="3914775"/>
            <a:ext cx="4572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350" name="TextBox 11"/>
          <p:cNvSpPr txBox="1">
            <a:spLocks noChangeArrowheads="1"/>
          </p:cNvSpPr>
          <p:nvPr/>
        </p:nvSpPr>
        <p:spPr bwMode="auto">
          <a:xfrm>
            <a:off x="762000" y="3897313"/>
            <a:ext cx="1262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Total: 5n-2</a:t>
            </a:r>
          </a:p>
        </p:txBody>
      </p:sp>
      <p:sp>
        <p:nvSpPr>
          <p:cNvPr id="57351" name="TextBox 12"/>
          <p:cNvSpPr txBox="1">
            <a:spLocks noChangeArrowheads="1"/>
          </p:cNvSpPr>
          <p:nvPr/>
        </p:nvSpPr>
        <p:spPr bwMode="auto">
          <a:xfrm>
            <a:off x="4343400" y="1905000"/>
            <a:ext cx="33496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Equilibrium Equations:</a:t>
            </a:r>
          </a:p>
          <a:p>
            <a:pPr marL="1257300" lvl="2" indent="-342900"/>
            <a:r>
              <a:rPr lang="en-US"/>
              <a:t>n equations for </a:t>
            </a:r>
            <a:r>
              <a:rPr lang="en-US">
                <a:latin typeface="Symbol" pitchFamily="18" charset="2"/>
              </a:rPr>
              <a:t>S</a:t>
            </a:r>
            <a:r>
              <a:rPr lang="en-US"/>
              <a:t>F</a:t>
            </a:r>
            <a:r>
              <a:rPr lang="en-US" baseline="-25000"/>
              <a:t>v</a:t>
            </a:r>
            <a:r>
              <a:rPr lang="en-US"/>
              <a:t>=0</a:t>
            </a:r>
          </a:p>
          <a:p>
            <a:pPr marL="1257300" lvl="2" indent="-342900"/>
            <a:r>
              <a:rPr lang="en-US"/>
              <a:t>n equations for </a:t>
            </a:r>
            <a:r>
              <a:rPr lang="en-US">
                <a:latin typeface="Symbol" pitchFamily="18" charset="2"/>
              </a:rPr>
              <a:t>S</a:t>
            </a:r>
            <a:r>
              <a:rPr lang="en-US"/>
              <a:t>F</a:t>
            </a:r>
            <a:r>
              <a:rPr lang="en-US" baseline="-25000"/>
              <a:t>H</a:t>
            </a:r>
            <a:r>
              <a:rPr lang="en-US"/>
              <a:t>=0</a:t>
            </a:r>
          </a:p>
          <a:p>
            <a:pPr marL="1257300" lvl="2" indent="-342900"/>
            <a:r>
              <a:rPr lang="en-US"/>
              <a:t>n equations for </a:t>
            </a:r>
            <a:r>
              <a:rPr lang="en-US">
                <a:latin typeface="Symbol" pitchFamily="18" charset="2"/>
              </a:rPr>
              <a:t>S</a:t>
            </a:r>
            <a:r>
              <a:rPr lang="en-US"/>
              <a:t>M=0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181600" y="3074988"/>
            <a:ext cx="457200" cy="15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181600" y="3152775"/>
            <a:ext cx="4572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354" name="TextBox 18"/>
          <p:cNvSpPr txBox="1">
            <a:spLocks noChangeArrowheads="1"/>
          </p:cNvSpPr>
          <p:nvPr/>
        </p:nvSpPr>
        <p:spPr bwMode="auto">
          <a:xfrm>
            <a:off x="4572000" y="3135313"/>
            <a:ext cx="10572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Total: 3n</a:t>
            </a:r>
          </a:p>
        </p:txBody>
      </p:sp>
      <p:sp>
        <p:nvSpPr>
          <p:cNvPr id="57355" name="TextBox 19"/>
          <p:cNvSpPr txBox="1">
            <a:spLocks noChangeArrowheads="1"/>
          </p:cNvSpPr>
          <p:nvPr/>
        </p:nvSpPr>
        <p:spPr bwMode="auto">
          <a:xfrm>
            <a:off x="609600" y="4572000"/>
            <a:ext cx="7696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We need 2n-2 assumptions to make the problem statically determinate</a:t>
            </a:r>
          </a:p>
          <a:p>
            <a:endParaRPr lang="en-US" dirty="0"/>
          </a:p>
          <a:p>
            <a:r>
              <a:rPr lang="en-US" dirty="0"/>
              <a:t>Assume n locations of normal forces, N (middle of slice).  This leaves n-2 assumptions still required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Spencer’s Method</a:t>
            </a:r>
          </a:p>
        </p:txBody>
      </p:sp>
      <p:sp>
        <p:nvSpPr>
          <p:cNvPr id="28676" name="TextBox 5"/>
          <p:cNvSpPr txBox="1">
            <a:spLocks noChangeArrowheads="1"/>
          </p:cNvSpPr>
          <p:nvPr/>
        </p:nvSpPr>
        <p:spPr bwMode="auto">
          <a:xfrm>
            <a:off x="5410200" y="1771650"/>
            <a:ext cx="3124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Simplifying assumption</a:t>
            </a:r>
            <a:r>
              <a:rPr lang="en-US"/>
              <a:t>:</a:t>
            </a:r>
          </a:p>
          <a:p>
            <a:endParaRPr lang="en-US"/>
          </a:p>
          <a:p>
            <a:r>
              <a:rPr lang="en-US"/>
              <a:t>All side forces are parallel. (</a:t>
            </a:r>
            <a:r>
              <a:rPr lang="en-US">
                <a:latin typeface="Symbol" pitchFamily="18" charset="2"/>
                <a:sym typeface="Symbol" pitchFamily="18" charset="2"/>
              </a:rPr>
              <a:t></a:t>
            </a:r>
            <a:r>
              <a:rPr lang="en-US"/>
              <a:t>=constant)</a:t>
            </a:r>
          </a:p>
        </p:txBody>
      </p:sp>
      <p:graphicFrame>
        <p:nvGraphicFramePr>
          <p:cNvPr id="28674" name="Object 5"/>
          <p:cNvGraphicFramePr>
            <a:graphicFrameLocks noChangeAspect="1"/>
          </p:cNvGraphicFramePr>
          <p:nvPr/>
        </p:nvGraphicFramePr>
        <p:xfrm>
          <a:off x="914400" y="1905000"/>
          <a:ext cx="3749675" cy="435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750287" imgH="4358797" progId="Visio.Drawing.11">
                  <p:embed/>
                </p:oleObj>
              </mc:Choice>
              <mc:Fallback>
                <p:oleObj name="Visio" r:id="rId3" imgW="3750287" imgH="4358797" progId="Visio.Drawing.1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3749675" cy="435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TextBox 7"/>
          <p:cNvSpPr txBox="1">
            <a:spLocks noChangeArrowheads="1"/>
          </p:cNvSpPr>
          <p:nvPr/>
        </p:nvSpPr>
        <p:spPr bwMode="auto">
          <a:xfrm>
            <a:off x="5410200" y="3352800"/>
            <a:ext cx="3582988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Unknowns:</a:t>
            </a:r>
          </a:p>
          <a:p>
            <a:pPr marL="1257300" lvl="2" indent="-342900"/>
            <a:r>
              <a:rPr lang="en-US"/>
              <a:t>1 factor of safety</a:t>
            </a:r>
          </a:p>
          <a:p>
            <a:pPr marL="1257300" lvl="2" indent="-342900"/>
            <a:r>
              <a:rPr lang="en-US"/>
              <a:t>n values of N</a:t>
            </a:r>
          </a:p>
          <a:p>
            <a:pPr marL="1257300" lvl="2" indent="-342900"/>
            <a:r>
              <a:rPr lang="en-US"/>
              <a:t>n-1 values of Z</a:t>
            </a:r>
          </a:p>
          <a:p>
            <a:pPr marL="1257300" lvl="2" indent="-342900"/>
            <a:r>
              <a:rPr lang="en-US"/>
              <a:t>1 side force inclination </a:t>
            </a:r>
            <a:r>
              <a:rPr lang="en-US">
                <a:latin typeface="Symbol" pitchFamily="18" charset="2"/>
              </a:rPr>
              <a:t>q</a:t>
            </a:r>
          </a:p>
          <a:p>
            <a:pPr marL="1257300" lvl="2" indent="-342900"/>
            <a:r>
              <a:rPr lang="en-US"/>
              <a:t>n-1 locations of Z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324600" y="5105400"/>
            <a:ext cx="4572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324600" y="5183188"/>
            <a:ext cx="457200" cy="15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0" name="TextBox 11"/>
          <p:cNvSpPr txBox="1">
            <a:spLocks noChangeArrowheads="1"/>
          </p:cNvSpPr>
          <p:nvPr/>
        </p:nvSpPr>
        <p:spPr bwMode="auto">
          <a:xfrm>
            <a:off x="5715000" y="5165725"/>
            <a:ext cx="1057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Total: 3n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Spencer’s Method</a:t>
            </a: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381000" y="1905000"/>
          <a:ext cx="3749675" cy="364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750287" imgH="3644145" progId="Visio.Drawing.11">
                  <p:embed/>
                </p:oleObj>
              </mc:Choice>
              <mc:Fallback>
                <p:oleObj name="Visio" r:id="rId2" imgW="3750287" imgH="3644145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905000"/>
                        <a:ext cx="3749675" cy="364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Arrow 4"/>
          <p:cNvSpPr/>
          <p:nvPr/>
        </p:nvSpPr>
        <p:spPr>
          <a:xfrm>
            <a:off x="4191000" y="3505200"/>
            <a:ext cx="1295400" cy="685800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371600" y="5830888"/>
            <a:ext cx="6477000" cy="646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Side forces </a:t>
            </a:r>
            <a:r>
              <a:rPr lang="en-US" dirty="0" err="1">
                <a:solidFill>
                  <a:schemeClr val="tx1"/>
                </a:solidFill>
              </a:rPr>
              <a:t>Z</a:t>
            </a:r>
            <a:r>
              <a:rPr lang="en-US" baseline="-25000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and Z</a:t>
            </a:r>
            <a:r>
              <a:rPr lang="en-US" baseline="-25000" dirty="0">
                <a:solidFill>
                  <a:schemeClr val="tx1"/>
                </a:solidFill>
              </a:rPr>
              <a:t>i+1</a:t>
            </a:r>
            <a:r>
              <a:rPr lang="en-US" dirty="0">
                <a:solidFill>
                  <a:schemeClr val="tx1"/>
                </a:solidFill>
              </a:rPr>
              <a:t> are combined into a single resultant side force </a:t>
            </a:r>
            <a:r>
              <a:rPr lang="en-US" dirty="0" err="1">
                <a:solidFill>
                  <a:schemeClr val="tx1"/>
                </a:solidFill>
              </a:rPr>
              <a:t>Q</a:t>
            </a:r>
            <a:r>
              <a:rPr lang="en-US" baseline="-25000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, acting at an angle =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</a:rPr>
              <a:t>q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9699" name="Object 4"/>
          <p:cNvGraphicFramePr>
            <a:graphicFrameLocks noChangeAspect="1"/>
          </p:cNvGraphicFramePr>
          <p:nvPr/>
        </p:nvGraphicFramePr>
        <p:xfrm>
          <a:off x="6477000" y="1828800"/>
          <a:ext cx="1816100" cy="364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1815419" imgH="3644197" progId="Visio.Drawing.11">
                  <p:embed/>
                </p:oleObj>
              </mc:Choice>
              <mc:Fallback>
                <p:oleObj name="Visio" r:id="rId4" imgW="1815419" imgH="3644197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828800"/>
                        <a:ext cx="1816100" cy="364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Spencer’s Method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33400" y="1981200"/>
          <a:ext cx="1874838" cy="435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1874892" imgH="4358665" progId="Visio.Drawing.11">
                  <p:embed/>
                </p:oleObj>
              </mc:Choice>
              <mc:Fallback>
                <p:oleObj name="Visio" r:id="rId2" imgW="1874892" imgH="4358665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81200"/>
                        <a:ext cx="1874838" cy="435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5105400" y="1981200"/>
          <a:ext cx="1816100" cy="369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1815419" imgH="3697065" progId="Visio.Drawing.11">
                  <p:embed/>
                </p:oleObj>
              </mc:Choice>
              <mc:Fallback>
                <p:oleObj name="Visio" r:id="rId4" imgW="1815419" imgH="3697065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981200"/>
                        <a:ext cx="1816100" cy="369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5" name="TextBox 4"/>
          <p:cNvSpPr txBox="1">
            <a:spLocks noChangeArrowheads="1"/>
          </p:cNvSpPr>
          <p:nvPr/>
        </p:nvSpPr>
        <p:spPr bwMode="auto">
          <a:xfrm>
            <a:off x="2667000" y="2514600"/>
            <a:ext cx="16764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He also assumed that W,S, and N all act through the same point b (center of the bottom of the slice)</a:t>
            </a:r>
          </a:p>
        </p:txBody>
      </p:sp>
      <p:sp>
        <p:nvSpPr>
          <p:cNvPr id="30726" name="TextBox 5"/>
          <p:cNvSpPr txBox="1">
            <a:spLocks noChangeArrowheads="1"/>
          </p:cNvSpPr>
          <p:nvPr/>
        </p:nvSpPr>
        <p:spPr bwMode="auto">
          <a:xfrm>
            <a:off x="7162800" y="2514600"/>
            <a:ext cx="16764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Therefore, Q</a:t>
            </a:r>
            <a:r>
              <a:rPr lang="en-US" baseline="-25000"/>
              <a:t>i</a:t>
            </a:r>
            <a:r>
              <a:rPr lang="en-US"/>
              <a:t> must also act through the same point b in order to maintain moment equilibrium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Spencer’s Method</a:t>
            </a:r>
          </a:p>
        </p:txBody>
      </p:sp>
      <p:graphicFrame>
        <p:nvGraphicFramePr>
          <p:cNvPr id="31746" name="Object 3"/>
          <p:cNvGraphicFramePr>
            <a:graphicFrameLocks noChangeAspect="1"/>
          </p:cNvGraphicFramePr>
          <p:nvPr/>
        </p:nvGraphicFramePr>
        <p:xfrm>
          <a:off x="1143000" y="1828800"/>
          <a:ext cx="6172200" cy="297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5790784" imgH="2788698" progId="Visio.Drawing.11">
                  <p:embed/>
                </p:oleObj>
              </mc:Choice>
              <mc:Fallback>
                <p:oleObj name="Visio" r:id="rId3" imgW="5790784" imgH="2788698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828800"/>
                        <a:ext cx="6172200" cy="297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9" name="TextBox 3"/>
          <p:cNvSpPr txBox="1">
            <a:spLocks noChangeArrowheads="1"/>
          </p:cNvSpPr>
          <p:nvPr/>
        </p:nvSpPr>
        <p:spPr bwMode="auto">
          <a:xfrm>
            <a:off x="914400" y="5181600"/>
            <a:ext cx="6477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For overall moment equilibrium:</a:t>
            </a:r>
          </a:p>
        </p:txBody>
      </p:sp>
      <p:sp>
        <p:nvSpPr>
          <p:cNvPr id="31750" name="TextBox 5"/>
          <p:cNvSpPr txBox="1">
            <a:spLocks noChangeArrowheads="1"/>
          </p:cNvSpPr>
          <p:nvPr/>
        </p:nvSpPr>
        <p:spPr bwMode="auto">
          <a:xfrm>
            <a:off x="5334000" y="5867400"/>
            <a:ext cx="2438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(same as before)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143000" y="5748525"/>
                <a:ext cx="3597010" cy="763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grow m:val="on"/>
                          <m:subHide m:val="on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nary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grow m:val="on"/>
                          <m:subHide m:val="on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𝑊𝑅</m:t>
                          </m:r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sin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nary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hr m:val="∑"/>
                          <m:grow m:val="on"/>
                          <m:subHide m:val="on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𝑆𝑅</m:t>
                          </m:r>
                          <m:r>
                            <a:rPr lang="en-US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748525"/>
                <a:ext cx="3597010" cy="76309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Spencer’s Method</a:t>
            </a: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685800" y="1981200"/>
          <a:ext cx="1016000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1874892" imgH="4358665" progId="Visio.Drawing.11">
                  <p:embed/>
                </p:oleObj>
              </mc:Choice>
              <mc:Fallback>
                <p:oleObj name="Visio" r:id="rId3" imgW="1874892" imgH="4358665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81200"/>
                        <a:ext cx="1016000" cy="236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2362200" y="1981200"/>
          <a:ext cx="984250" cy="200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1815419" imgH="3697065" progId="Visio.Drawing.11">
                  <p:embed/>
                </p:oleObj>
              </mc:Choice>
              <mc:Fallback>
                <p:oleObj name="Visio" r:id="rId5" imgW="1815419" imgH="3697065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981200"/>
                        <a:ext cx="984250" cy="200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6" name="TextBox 4"/>
          <p:cNvSpPr txBox="1">
            <a:spLocks noChangeArrowheads="1"/>
          </p:cNvSpPr>
          <p:nvPr/>
        </p:nvSpPr>
        <p:spPr bwMode="auto">
          <a:xfrm>
            <a:off x="914400" y="4572000"/>
            <a:ext cx="2514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Since Q acts through b, Q must be equal to sum of W, S, and N.  Therefore, work in terms of Q.</a:t>
            </a:r>
          </a:p>
        </p:txBody>
      </p:sp>
      <p:sp>
        <p:nvSpPr>
          <p:cNvPr id="32777" name="TextBox 5"/>
          <p:cNvSpPr txBox="1">
            <a:spLocks noChangeArrowheads="1"/>
          </p:cNvSpPr>
          <p:nvPr/>
        </p:nvSpPr>
        <p:spPr bwMode="auto">
          <a:xfrm>
            <a:off x="4191000" y="1905000"/>
            <a:ext cx="2514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Two components of Q:</a:t>
            </a:r>
          </a:p>
        </p:txBody>
      </p:sp>
      <p:sp>
        <p:nvSpPr>
          <p:cNvPr id="32778" name="TextBox 8"/>
          <p:cNvSpPr txBox="1">
            <a:spLocks noChangeArrowheads="1"/>
          </p:cNvSpPr>
          <p:nvPr/>
        </p:nvSpPr>
        <p:spPr bwMode="auto">
          <a:xfrm>
            <a:off x="6945313" y="2438400"/>
            <a:ext cx="182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(perp. to base)</a:t>
            </a:r>
          </a:p>
        </p:txBody>
      </p:sp>
      <p:sp>
        <p:nvSpPr>
          <p:cNvPr id="32779" name="TextBox 9"/>
          <p:cNvSpPr txBox="1">
            <a:spLocks noChangeArrowheads="1"/>
          </p:cNvSpPr>
          <p:nvPr/>
        </p:nvSpPr>
        <p:spPr bwMode="auto">
          <a:xfrm>
            <a:off x="6945313" y="2935288"/>
            <a:ext cx="1905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(parallel to base)</a:t>
            </a:r>
          </a:p>
        </p:txBody>
      </p:sp>
      <p:sp>
        <p:nvSpPr>
          <p:cNvPr id="32780" name="TextBox 10"/>
          <p:cNvSpPr txBox="1">
            <a:spLocks noChangeArrowheads="1"/>
          </p:cNvSpPr>
          <p:nvPr/>
        </p:nvSpPr>
        <p:spPr bwMode="auto">
          <a:xfrm>
            <a:off x="4191000" y="3668713"/>
            <a:ext cx="3276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Symbol" pitchFamily="18" charset="2"/>
              </a:rPr>
              <a:t>S</a:t>
            </a:r>
            <a:r>
              <a:rPr lang="en-US"/>
              <a:t> Moments (in terms of Q):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354644" y="2410143"/>
                <a:ext cx="260795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Q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⊥</m:t>
                              </m:r>
                            </m:sub>
                          </m:sSub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Qsin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α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θ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644" y="2410143"/>
                <a:ext cx="2607958" cy="461665"/>
              </a:xfrm>
              <a:prstGeom prst="rect">
                <a:avLst/>
              </a:prstGeom>
              <a:blipFill>
                <a:blip r:embed="rId8"/>
                <a:stretch>
                  <a:fillRect t="-127632" r="-25234" b="-1973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4312357" y="2979070"/>
                <a:ext cx="2692532" cy="521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||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𝑄𝑐𝑜𝑠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</m:oMath>
                  </m:oMathPara>
                </a14:m>
                <a:endParaRPr lang="en-US" sz="2400" i="1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2357" y="2979070"/>
                <a:ext cx="2692532" cy="52123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419600" y="4347320"/>
                <a:ext cx="3579378" cy="9866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grow m:val="on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</m:nary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grow m:val="on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begChr m:val="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RQcos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α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θ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4347320"/>
                <a:ext cx="3579378" cy="98668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Spencer’s Method</a:t>
            </a:r>
          </a:p>
        </p:txBody>
      </p:sp>
      <p:sp>
        <p:nvSpPr>
          <p:cNvPr id="33798" name="TextBox 2"/>
          <p:cNvSpPr txBox="1">
            <a:spLocks noChangeArrowheads="1"/>
          </p:cNvSpPr>
          <p:nvPr/>
        </p:nvSpPr>
        <p:spPr bwMode="auto">
          <a:xfrm>
            <a:off x="609600" y="1828800"/>
            <a:ext cx="335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For overall force equilibrium:</a:t>
            </a:r>
          </a:p>
        </p:txBody>
      </p:sp>
      <p:sp>
        <p:nvSpPr>
          <p:cNvPr id="33799" name="TextBox 5"/>
          <p:cNvSpPr txBox="1">
            <a:spLocks noChangeArrowheads="1"/>
          </p:cNvSpPr>
          <p:nvPr/>
        </p:nvSpPr>
        <p:spPr bwMode="auto">
          <a:xfrm>
            <a:off x="609600" y="4267200"/>
            <a:ext cx="426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Since </a:t>
            </a:r>
            <a:r>
              <a:rPr lang="en-US" dirty="0">
                <a:latin typeface="Symbol" pitchFamily="18" charset="2"/>
              </a:rPr>
              <a:t>q</a:t>
            </a:r>
            <a:r>
              <a:rPr lang="en-US" dirty="0"/>
              <a:t> = constant, both simplify to: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914400" y="2345551"/>
                <a:ext cx="2722220" cy="837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grow m:val="on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sub>
                          </m:sSub>
                        </m:e>
                      </m:nary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grow m:val="on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Qsinθ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345551"/>
                <a:ext cx="2722220" cy="837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914400" y="3200935"/>
                <a:ext cx="2794355" cy="837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grow m:val="on"/>
                          <m:subHide m:val="on"/>
                          <m:supHide m:val="on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sub>
                          </m:sSub>
                        </m:e>
                      </m:nary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grow m:val="on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Q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θ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200935"/>
                <a:ext cx="2794355" cy="837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990600" y="4863127"/>
                <a:ext cx="1499385" cy="9866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grow m:val="on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Q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863127"/>
                <a:ext cx="1499385" cy="9866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Spencer’s Method</a:t>
            </a:r>
          </a:p>
        </p:txBody>
      </p:sp>
      <p:sp>
        <p:nvSpPr>
          <p:cNvPr id="34822" name="TextBox 2"/>
          <p:cNvSpPr txBox="1">
            <a:spLocks noChangeArrowheads="1"/>
          </p:cNvSpPr>
          <p:nvPr/>
        </p:nvSpPr>
        <p:spPr bwMode="auto">
          <a:xfrm>
            <a:off x="533400" y="1676400"/>
            <a:ext cx="7543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By summing forces on individual slices, you can derive equation for Q in terms of known quantities:</a:t>
            </a:r>
          </a:p>
        </p:txBody>
      </p:sp>
      <p:sp>
        <p:nvSpPr>
          <p:cNvPr id="34823" name="TextBox 7"/>
          <p:cNvSpPr txBox="1">
            <a:spLocks noChangeArrowheads="1"/>
          </p:cNvSpPr>
          <p:nvPr/>
        </p:nvSpPr>
        <p:spPr bwMode="auto">
          <a:xfrm>
            <a:off x="609600" y="4191000"/>
            <a:ext cx="335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Now we have two equations:</a:t>
            </a:r>
          </a:p>
        </p:txBody>
      </p:sp>
      <p:sp>
        <p:nvSpPr>
          <p:cNvPr id="34824" name="TextBox 10"/>
          <p:cNvSpPr txBox="1">
            <a:spLocks noChangeArrowheads="1"/>
          </p:cNvSpPr>
          <p:nvPr/>
        </p:nvSpPr>
        <p:spPr bwMode="auto">
          <a:xfrm>
            <a:off x="685800" y="5715000"/>
            <a:ext cx="335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And two unknowns:</a:t>
            </a:r>
          </a:p>
        </p:txBody>
      </p:sp>
      <p:sp>
        <p:nvSpPr>
          <p:cNvPr id="34825" name="TextBox 13"/>
          <p:cNvSpPr txBox="1">
            <a:spLocks noChangeArrowheads="1"/>
          </p:cNvSpPr>
          <p:nvPr/>
        </p:nvSpPr>
        <p:spPr bwMode="auto">
          <a:xfrm>
            <a:off x="1066800" y="60960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F and </a:t>
            </a:r>
            <a:r>
              <a:rPr lang="en-US">
                <a:latin typeface="Symbol" pitchFamily="18" charset="2"/>
              </a:rPr>
              <a:t>q</a:t>
            </a:r>
          </a:p>
        </p:txBody>
      </p:sp>
      <p:sp>
        <p:nvSpPr>
          <p:cNvPr id="34826" name="TextBox 15"/>
          <p:cNvSpPr txBox="1">
            <a:spLocks noChangeArrowheads="1"/>
          </p:cNvSpPr>
          <p:nvPr/>
        </p:nvSpPr>
        <p:spPr bwMode="auto">
          <a:xfrm>
            <a:off x="4572000" y="5029200"/>
            <a:ext cx="3352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Once again, equations must be solved iteratively.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30306" y="2557462"/>
                <a:ext cx="6773863" cy="12760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Q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Wsinα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c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F</m:t>
                                  </m:r>
                                </m:den>
                              </m:f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Δxsecα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Wcosα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uΔxsecα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ϕ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F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cos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α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θ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)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α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θ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ϕ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F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06" y="2557462"/>
                <a:ext cx="6773863" cy="12760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838200" y="4451597"/>
                <a:ext cx="2250040" cy="763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grow m:val="on"/>
                          <m:subHide m:val="on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Qcos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α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θ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)=0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451597"/>
                <a:ext cx="2250040" cy="7630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838200" y="5029200"/>
                <a:ext cx="1185068" cy="763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grow m:val="on"/>
                          <m:subHide m:val="on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Q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5029200"/>
                <a:ext cx="1185068" cy="76309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General Method of Slices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US" dirty="0"/>
              <a:t>Several techniques based on method of slices</a:t>
            </a:r>
          </a:p>
          <a:p>
            <a:pPr>
              <a:defRPr/>
            </a:pPr>
            <a:r>
              <a:rPr lang="en-US" dirty="0"/>
              <a:t>Each technique uses a different set of assumptions to reduce # of unknowns</a:t>
            </a:r>
          </a:p>
          <a:p>
            <a:pPr>
              <a:defRPr/>
            </a:pPr>
            <a:r>
              <a:rPr lang="en-US" dirty="0"/>
              <a:t>Some techniques satisfy </a:t>
            </a:r>
            <a:r>
              <a:rPr lang="en-US" b="1" dirty="0"/>
              <a:t>complete equilibrium </a:t>
            </a:r>
          </a:p>
          <a:p>
            <a:pPr lvl="1">
              <a:defRPr/>
            </a:pPr>
            <a:r>
              <a:rPr lang="en-US" dirty="0"/>
              <a:t>2n-2 assumptions</a:t>
            </a:r>
          </a:p>
          <a:p>
            <a:pPr lvl="1">
              <a:defRPr/>
            </a:pPr>
            <a:r>
              <a:rPr lang="en-US" dirty="0"/>
              <a:t>3n equations satisfied</a:t>
            </a:r>
          </a:p>
          <a:p>
            <a:pPr>
              <a:defRPr/>
            </a:pPr>
            <a:r>
              <a:rPr lang="en-US" dirty="0"/>
              <a:t>Some don’t satisfy equilibrium</a:t>
            </a:r>
          </a:p>
          <a:p>
            <a:pPr lvl="1">
              <a:defRPr/>
            </a:pPr>
            <a:r>
              <a:rPr lang="en-US" dirty="0"/>
              <a:t>&gt;2n-2 assumptions</a:t>
            </a:r>
          </a:p>
          <a:p>
            <a:pPr lvl="1">
              <a:defRPr/>
            </a:pPr>
            <a:r>
              <a:rPr lang="en-US" dirty="0"/>
              <a:t>&lt;3n equations satisfied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Spencer’s Method</a:t>
            </a:r>
          </a:p>
        </p:txBody>
      </p:sp>
      <p:sp>
        <p:nvSpPr>
          <p:cNvPr id="35845" name="TextBox 2"/>
          <p:cNvSpPr txBox="1">
            <a:spLocks noChangeArrowheads="1"/>
          </p:cNvSpPr>
          <p:nvPr/>
        </p:nvSpPr>
        <p:spPr bwMode="auto">
          <a:xfrm>
            <a:off x="609600" y="16764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Non-circular surfaces:</a:t>
            </a:r>
          </a:p>
        </p:txBody>
      </p:sp>
      <p:graphicFrame>
        <p:nvGraphicFramePr>
          <p:cNvPr id="35842" name="Object 3"/>
          <p:cNvGraphicFramePr>
            <a:graphicFrameLocks noChangeAspect="1"/>
          </p:cNvGraphicFramePr>
          <p:nvPr/>
        </p:nvGraphicFramePr>
        <p:xfrm>
          <a:off x="457200" y="2286000"/>
          <a:ext cx="4995863" cy="285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4996503" imgH="2852298" progId="Visio.Drawing.11">
                  <p:embed/>
                </p:oleObj>
              </mc:Choice>
              <mc:Fallback>
                <p:oleObj name="Visio" r:id="rId3" imgW="4996503" imgH="2852298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286000"/>
                        <a:ext cx="4995863" cy="285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6" name="TextBox 4"/>
          <p:cNvSpPr txBox="1">
            <a:spLocks noChangeArrowheads="1"/>
          </p:cNvSpPr>
          <p:nvPr/>
        </p:nvSpPr>
        <p:spPr bwMode="auto">
          <a:xfrm>
            <a:off x="5791200" y="2514600"/>
            <a:ext cx="2667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Set up a coordinate system and sum moments about the origin</a:t>
            </a:r>
          </a:p>
        </p:txBody>
      </p:sp>
      <p:sp>
        <p:nvSpPr>
          <p:cNvPr id="35847" name="TextBox 6"/>
          <p:cNvSpPr txBox="1">
            <a:spLocks noChangeArrowheads="1"/>
          </p:cNvSpPr>
          <p:nvPr/>
        </p:nvSpPr>
        <p:spPr bwMode="auto">
          <a:xfrm>
            <a:off x="914400" y="6019800"/>
            <a:ext cx="693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Once again, we have two equations and two unknowns.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939771" y="5256706"/>
                <a:ext cx="4517134" cy="763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grow m:val="on"/>
                          <m:subHide m:val="on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</m:nary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grow m:val="on"/>
                          <m:subHide m:val="on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x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b</m:t>
                                      </m:r>
                                    </m:sub>
                                  </m:sSub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(−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Qsinθ</m:t>
                                  </m:r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)+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y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b</m:t>
                                      </m:r>
                                    </m:sub>
                                  </m:sSub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Qcosθ</m:t>
                                  </m:r>
                                </m:e>
                              </m:d>
                            </m:e>
                          </m:d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771" y="5256706"/>
                <a:ext cx="4517134" cy="76309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Morgenstern &amp; Price Method</a:t>
            </a:r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1196975"/>
          </a:xfrm>
        </p:spPr>
        <p:txBody>
          <a:bodyPr/>
          <a:lstStyle/>
          <a:p>
            <a:r>
              <a:rPr lang="en-US"/>
              <a:t>Interslice shear force is related to interslice normal force by: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3810000"/>
            <a:ext cx="8229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4864" tIns="91440"/>
          <a:lstStyle/>
          <a:p>
            <a:pPr marL="438150" indent="-319088" eaLnBrk="0" hangingPunct="0">
              <a:buClr>
                <a:schemeClr val="accent1"/>
              </a:buClr>
              <a:buSzPct val="80000"/>
              <a:buFont typeface="Wingdings 2" pitchFamily="18" charset="2"/>
              <a:buChar char=""/>
              <a:defRPr/>
            </a:pPr>
            <a:r>
              <a:rPr lang="en-US" sz="3200" dirty="0">
                <a:latin typeface="+mn-lt"/>
              </a:rPr>
              <a:t>The normal force N acts at the base of the slice</a:t>
            </a:r>
          </a:p>
          <a:p>
            <a:pPr marL="438150" indent="-319088" eaLnBrk="0" hangingPunct="0">
              <a:buClr>
                <a:schemeClr val="accent1"/>
              </a:buClr>
              <a:buSzPct val="80000"/>
              <a:buFont typeface="Wingdings 2" pitchFamily="18" charset="2"/>
              <a:buChar char=""/>
              <a:defRPr/>
            </a:pPr>
            <a:r>
              <a:rPr lang="en-US" sz="3200" dirty="0">
                <a:latin typeface="+mn-lt"/>
              </a:rPr>
              <a:t>Satisfies </a:t>
            </a:r>
            <a:r>
              <a:rPr lang="en-US" sz="3200" u="sng" dirty="0">
                <a:latin typeface="+mn-lt"/>
              </a:rPr>
              <a:t>complete equilibrium</a:t>
            </a:r>
          </a:p>
          <a:p>
            <a:pPr marL="438150" indent="-319088" eaLnBrk="0" hangingPunct="0">
              <a:buClr>
                <a:schemeClr val="accent1"/>
              </a:buClr>
              <a:buSzPct val="80000"/>
              <a:buFont typeface="Wingdings 2" pitchFamily="18" charset="2"/>
              <a:buChar char=""/>
              <a:defRPr/>
            </a:pPr>
            <a:r>
              <a:rPr lang="en-US" sz="3200" dirty="0">
                <a:latin typeface="+mn-lt"/>
              </a:rPr>
              <a:t>More work than Spencer’s method, but gives about the same results</a:t>
            </a:r>
          </a:p>
        </p:txBody>
      </p:sp>
      <p:sp>
        <p:nvSpPr>
          <p:cNvPr id="36870" name="TextBox 5"/>
          <p:cNvSpPr txBox="1">
            <a:spLocks noChangeArrowheads="1"/>
          </p:cNvSpPr>
          <p:nvPr/>
        </p:nvSpPr>
        <p:spPr bwMode="auto">
          <a:xfrm>
            <a:off x="4038600" y="2895600"/>
            <a:ext cx="3352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Symbol" pitchFamily="18" charset="2"/>
              </a:rPr>
              <a:t>l</a:t>
            </a:r>
            <a:r>
              <a:rPr lang="en-US"/>
              <a:t> = unknown scaling factor</a:t>
            </a:r>
          </a:p>
          <a:p>
            <a:r>
              <a:rPr lang="en-US"/>
              <a:t>f(x) = assumed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219200" y="2987823"/>
                <a:ext cx="216636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i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32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i="0">
                          <a:latin typeface="Cambria Math" panose="02040503050406030204" pitchFamily="18" charset="0"/>
                        </a:rPr>
                        <m:t>λf</m:t>
                      </m:r>
                      <m:r>
                        <a:rPr lang="en-US" sz="3200" i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sz="3200" i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3200" i="0">
                          <a:latin typeface="Cambria Math" panose="02040503050406030204" pitchFamily="18" charset="0"/>
                        </a:rPr>
                        <m:t>)</m:t>
                      </m:r>
                      <m:r>
                        <m:rPr>
                          <m:sty m:val="p"/>
                        </m:rPr>
                        <a:rPr lang="en-US" sz="3200" i="0">
                          <a:latin typeface="Cambria Math" panose="02040503050406030204" pitchFamily="18" charset="0"/>
                        </a:rPr>
                        <m:t>E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2987823"/>
                <a:ext cx="2166362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Chen &amp; Morgenstern’s Method</a:t>
            </a:r>
          </a:p>
        </p:txBody>
      </p:sp>
      <p:sp>
        <p:nvSpPr>
          <p:cNvPr id="37892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1600200"/>
          </a:xfrm>
        </p:spPr>
        <p:txBody>
          <a:bodyPr/>
          <a:lstStyle/>
          <a:p>
            <a:r>
              <a:rPr lang="en-US"/>
              <a:t>Improvement to M&amp;P method.</a:t>
            </a:r>
          </a:p>
          <a:p>
            <a:r>
              <a:rPr lang="en-US"/>
              <a:t>Interslice shear force is related to interslice normal force by: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4038600"/>
            <a:ext cx="8229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4864" tIns="91440"/>
          <a:lstStyle/>
          <a:p>
            <a:pPr marL="438150" indent="-319088" eaLnBrk="0" hangingPunct="0">
              <a:buClr>
                <a:schemeClr val="accent1"/>
              </a:buClr>
              <a:buSzPct val="80000"/>
              <a:buFont typeface="Wingdings 2" pitchFamily="18" charset="2"/>
              <a:buChar char=""/>
              <a:defRPr/>
            </a:pPr>
            <a:r>
              <a:rPr lang="en-US" sz="3200" dirty="0">
                <a:latin typeface="+mn-lt"/>
              </a:rPr>
              <a:t>Equation is thought to better represent side force relationship at ends</a:t>
            </a:r>
          </a:p>
          <a:p>
            <a:pPr marL="438150" indent="-319088" eaLnBrk="0" hangingPunct="0">
              <a:buClr>
                <a:schemeClr val="accent1"/>
              </a:buClr>
              <a:buSzPct val="80000"/>
              <a:buFont typeface="Wingdings 2" pitchFamily="18" charset="2"/>
              <a:buChar char=""/>
              <a:defRPr/>
            </a:pPr>
            <a:r>
              <a:rPr lang="en-US" sz="3200" dirty="0">
                <a:latin typeface="+mn-lt"/>
              </a:rPr>
              <a:t>Satisfies </a:t>
            </a:r>
            <a:r>
              <a:rPr lang="en-US" sz="3200" u="sng" dirty="0">
                <a:latin typeface="+mn-lt"/>
              </a:rPr>
              <a:t>complete equilibrium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066800" y="3403312"/>
                <a:ext cx="380290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i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3200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i="0">
                                  <a:latin typeface="Cambria Math" panose="02040503050406030204" pitchFamily="18" charset="0"/>
                                </a:rPr>
                                <m:t>λf</m:t>
                              </m:r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sz="3200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)+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i="0">
                                      <a:latin typeface="Cambria Math" panose="02040503050406030204" pitchFamily="18" charset="0"/>
                                    </a:rPr>
                                    <m:t>f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3200" i="0">
                                      <a:latin typeface="Cambria Math" panose="02040503050406030204" pitchFamily="18" charset="0"/>
                                    </a:rPr>
                                    <m:t>o</m:t>
                                  </m:r>
                                </m:sub>
                              </m:sSub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sz="3200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</m:d>
                        </m:e>
                      </m:d>
                      <m:r>
                        <m:rPr>
                          <m:sty m:val="p"/>
                        </m:rPr>
                        <a:rPr lang="en-US" sz="3200" i="0">
                          <a:latin typeface="Cambria Math" panose="02040503050406030204" pitchFamily="18" charset="0"/>
                        </a:rPr>
                        <m:t>E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3403312"/>
                <a:ext cx="3802901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Sarma’s</a:t>
            </a:r>
            <a:r>
              <a:rPr lang="en-US" dirty="0"/>
              <a:t> Procedure</a:t>
            </a:r>
          </a:p>
        </p:txBody>
      </p:sp>
      <p:sp>
        <p:nvSpPr>
          <p:cNvPr id="38916" name="Content Placeholder 2"/>
          <p:cNvSpPr>
            <a:spLocks noGrp="1"/>
          </p:cNvSpPr>
          <p:nvPr>
            <p:ph idx="1"/>
          </p:nvPr>
        </p:nvSpPr>
        <p:spPr>
          <a:xfrm>
            <a:off x="457200" y="1774825"/>
            <a:ext cx="8229600" cy="1196975"/>
          </a:xfrm>
        </p:spPr>
        <p:txBody>
          <a:bodyPr/>
          <a:lstStyle/>
          <a:p>
            <a:r>
              <a:rPr lang="en-US"/>
              <a:t>Similar to M&amp;P and C&amp;M methods</a:t>
            </a:r>
          </a:p>
          <a:p>
            <a:r>
              <a:rPr lang="en-US"/>
              <a:t>Interslice shear force is related to shear strength as follows: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3984625"/>
            <a:ext cx="8229600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4864" tIns="91440"/>
          <a:lstStyle/>
          <a:p>
            <a:pPr marL="438150" indent="-319088" eaLnBrk="0" hangingPunct="0">
              <a:buClr>
                <a:schemeClr val="accent1"/>
              </a:buClr>
              <a:buSzPct val="80000"/>
              <a:buFont typeface="Wingdings 2" pitchFamily="18" charset="2"/>
              <a:buChar char=""/>
              <a:defRPr/>
            </a:pPr>
            <a:r>
              <a:rPr lang="en-US" sz="3200" dirty="0">
                <a:latin typeface="+mn-lt"/>
              </a:rPr>
              <a:t>Developed for applications in seismic stability and includes seismic coefficient</a:t>
            </a:r>
          </a:p>
          <a:p>
            <a:pPr marL="438150" indent="-319088" eaLnBrk="0" hangingPunct="0">
              <a:buClr>
                <a:schemeClr val="accent1"/>
              </a:buClr>
              <a:buSzPct val="80000"/>
              <a:buFont typeface="Wingdings 2" pitchFamily="18" charset="2"/>
              <a:buChar char=""/>
              <a:defRPr/>
            </a:pPr>
            <a:r>
              <a:rPr lang="en-US" sz="3200" dirty="0">
                <a:latin typeface="+mn-lt"/>
              </a:rPr>
              <a:t>Satisfies </a:t>
            </a:r>
            <a:r>
              <a:rPr lang="en-US" sz="3200" u="sng" dirty="0">
                <a:latin typeface="+mn-lt"/>
              </a:rPr>
              <a:t>complete equilibrium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371600" y="3399850"/>
                <a:ext cx="232448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i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32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i="0">
                          <a:latin typeface="Cambria Math" panose="02040503050406030204" pitchFamily="18" charset="0"/>
                        </a:rPr>
                        <m:t>λf</m:t>
                      </m:r>
                      <m:r>
                        <a:rPr lang="en-US" sz="3200" i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sz="3200" i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3200" i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v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399850"/>
                <a:ext cx="2324482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Comparison of Methods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See tables 6.2 and 6.3 in text</a:t>
            </a:r>
          </a:p>
          <a:p>
            <a:r>
              <a:rPr lang="en-US"/>
              <a:t>Spencer’s method is often the preferred method</a:t>
            </a:r>
          </a:p>
          <a:p>
            <a:pPr lvl="1"/>
            <a:r>
              <a:rPr lang="en-US"/>
              <a:t>Accurate</a:t>
            </a:r>
          </a:p>
          <a:p>
            <a:pPr lvl="1"/>
            <a:r>
              <a:rPr lang="en-US"/>
              <a:t>Simplest complete equilibrium method</a:t>
            </a:r>
          </a:p>
          <a:p>
            <a:pPr lvl="1"/>
            <a:r>
              <a:rPr lang="en-US"/>
              <a:t>Can be used for circular or non-circular surfaces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2F7FF9-29AA-6CC6-86CB-E2F400FE7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Ordinary Method of Slices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515C8A-7CEC-6A1F-A8B7-9CAA4501B7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99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Ordinary Method of Slices (OMS)</a:t>
            </a:r>
          </a:p>
        </p:txBody>
      </p:sp>
      <p:sp>
        <p:nvSpPr>
          <p:cNvPr id="13320" name="TextBox 2"/>
          <p:cNvSpPr txBox="1">
            <a:spLocks noChangeArrowheads="1"/>
          </p:cNvSpPr>
          <p:nvPr/>
        </p:nvSpPr>
        <p:spPr bwMode="auto">
          <a:xfrm>
            <a:off x="685800" y="1676400"/>
            <a:ext cx="2819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Key assumption </a:t>
            </a:r>
            <a:r>
              <a:rPr lang="en-US">
                <a:sym typeface="Wingdings" pitchFamily="2" charset="2"/>
              </a:rPr>
              <a:t> Side forces can be neglected (i.e., sum to zero on each slice)</a:t>
            </a:r>
            <a:endParaRPr lang="en-US"/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1066800" y="2895600"/>
          <a:ext cx="1592263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1815500" imgH="4344232" progId="Visio.Drawing.11">
                  <p:embed/>
                </p:oleObj>
              </mc:Choice>
              <mc:Fallback>
                <p:oleObj name="Visio" r:id="rId3" imgW="1815500" imgH="4344232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95600"/>
                        <a:ext cx="1592263" cy="381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TextBox 5"/>
          <p:cNvSpPr txBox="1">
            <a:spLocks noChangeArrowheads="1"/>
          </p:cNvSpPr>
          <p:nvPr/>
        </p:nvSpPr>
        <p:spPr bwMode="auto">
          <a:xfrm>
            <a:off x="4114800" y="1752600"/>
            <a:ext cx="472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Symbol" pitchFamily="18" charset="2"/>
              </a:rPr>
              <a:t>S</a:t>
            </a:r>
            <a:r>
              <a:rPr lang="en-US" dirty="0"/>
              <a:t> Forces perpendicular to base of slice:</a:t>
            </a:r>
          </a:p>
        </p:txBody>
      </p:sp>
      <p:sp>
        <p:nvSpPr>
          <p:cNvPr id="13322" name="TextBox 8"/>
          <p:cNvSpPr txBox="1">
            <a:spLocks noChangeArrowheads="1"/>
          </p:cNvSpPr>
          <p:nvPr/>
        </p:nvSpPr>
        <p:spPr bwMode="auto">
          <a:xfrm>
            <a:off x="4114800" y="3962400"/>
            <a:ext cx="3657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General equation:</a:t>
            </a:r>
          </a:p>
        </p:txBody>
      </p:sp>
      <p:sp>
        <p:nvSpPr>
          <p:cNvPr id="13323" name="TextBox 10"/>
          <p:cNvSpPr txBox="1">
            <a:spLocks noChangeArrowheads="1"/>
          </p:cNvSpPr>
          <p:nvPr/>
        </p:nvSpPr>
        <p:spPr bwMode="auto">
          <a:xfrm>
            <a:off x="4114800" y="5257800"/>
            <a:ext cx="3657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Substituting </a:t>
            </a:r>
            <a:r>
              <a:rPr lang="en-US" dirty="0">
                <a:latin typeface="Symbol" pitchFamily="18" charset="2"/>
              </a:rPr>
              <a:t>s</a:t>
            </a:r>
            <a:r>
              <a:rPr lang="en-US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 bwMode="auto">
              <a:xfrm>
                <a:off x="4710993" y="3004085"/>
                <a:ext cx="2382512" cy="69140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N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∆ℓ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W</m:t>
                          </m:r>
                          <m:func>
                            <m:func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α</m:t>
                              </m:r>
                            </m:e>
                          </m:func>
                        </m:num>
                        <m:den>
                          <m:r>
                            <a:rPr lang="en-US" sz="240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∆ℓ</m:t>
                          </m:r>
                        </m:den>
                      </m:f>
                    </m:oMath>
                  </m:oMathPara>
                </a14:m>
                <a:endParaRPr lang="en-US" sz="2400" dirty="0" err="1">
                  <a:latin typeface="+mj-lt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10993" y="3004085"/>
                <a:ext cx="2382512" cy="69140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 bwMode="auto">
              <a:xfrm>
                <a:off x="4692435" y="4411935"/>
                <a:ext cx="2981714" cy="777329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c</m:t>
                                  </m:r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σ</m:t>
                                  </m:r>
                                  <m:func>
                                    <m:func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tan</m:t>
                                      </m:r>
                                    </m:fName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ϕ</m:t>
                                      </m:r>
                                    </m:e>
                                  </m:func>
                                </m:e>
                              </m:d>
                              <m:r>
                                <a:rPr lang="en-US" sz="2400" i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∆ℓ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W</m:t>
                              </m:r>
                              <m:func>
                                <m:func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α</m:t>
                                  </m:r>
                                </m:e>
                              </m:func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 err="1">
                  <a:latin typeface="+mj-lt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92435" y="4411935"/>
                <a:ext cx="2981714" cy="77732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4576143" y="5696224"/>
                <a:ext cx="3485313" cy="8669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cΔ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𝓁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Wcosαtanϕ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Wsinα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6143" y="5696224"/>
                <a:ext cx="3485313" cy="86696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572000" y="2359266"/>
                <a:ext cx="177266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Wcosα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359266"/>
                <a:ext cx="1772665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48876" y="2624834"/>
                <a:ext cx="3485313" cy="8669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cΔ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𝓁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Wcosαtanϕ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Wsinα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876" y="2624834"/>
                <a:ext cx="3485313" cy="8669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Ordinary Method of Slices</a:t>
            </a:r>
          </a:p>
        </p:txBody>
      </p:sp>
      <p:sp>
        <p:nvSpPr>
          <p:cNvPr id="14341" name="TextBox 3"/>
          <p:cNvSpPr txBox="1">
            <a:spLocks noChangeArrowheads="1"/>
          </p:cNvSpPr>
          <p:nvPr/>
        </p:nvSpPr>
        <p:spPr bwMode="auto">
          <a:xfrm>
            <a:off x="533400" y="1905000"/>
            <a:ext cx="358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/>
              <a:t>If </a:t>
            </a:r>
            <a:r>
              <a:rPr lang="en-US" sz="2400" dirty="0">
                <a:latin typeface="Symbol" pitchFamily="18" charset="2"/>
              </a:rPr>
              <a:t>f</a:t>
            </a:r>
            <a:r>
              <a:rPr lang="en-US" sz="2400" dirty="0"/>
              <a:t> = 0: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155897" y="2618930"/>
            <a:ext cx="609600" cy="42465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3" name="TextBox 6"/>
          <p:cNvSpPr txBox="1">
            <a:spLocks noChangeArrowheads="1"/>
          </p:cNvSpPr>
          <p:nvPr/>
        </p:nvSpPr>
        <p:spPr bwMode="auto">
          <a:xfrm>
            <a:off x="3733800" y="23622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4344" name="TextBox 8"/>
          <p:cNvSpPr txBox="1">
            <a:spLocks noChangeArrowheads="1"/>
          </p:cNvSpPr>
          <p:nvPr/>
        </p:nvSpPr>
        <p:spPr bwMode="auto">
          <a:xfrm>
            <a:off x="3429000" y="4114800"/>
            <a:ext cx="434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ym typeface="Wingdings" pitchFamily="2" charset="2"/>
              </a:rPr>
              <a:t> </a:t>
            </a:r>
            <a:r>
              <a:rPr lang="en-US" dirty="0"/>
              <a:t>This is the same solution we found earlier for the generalized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685800" y="4004371"/>
                <a:ext cx="1953868" cy="8669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cΔ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𝓁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Wsinα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4004371"/>
                <a:ext cx="1953868" cy="86696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Ordinary Method of Slices</a:t>
            </a:r>
          </a:p>
        </p:txBody>
      </p:sp>
      <p:sp>
        <p:nvSpPr>
          <p:cNvPr id="15366" name="TextBox 4"/>
          <p:cNvSpPr txBox="1">
            <a:spLocks noChangeArrowheads="1"/>
          </p:cNvSpPr>
          <p:nvPr/>
        </p:nvSpPr>
        <p:spPr bwMode="auto">
          <a:xfrm>
            <a:off x="381000" y="1839913"/>
            <a:ext cx="3429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For effective stress analysis:</a:t>
            </a:r>
          </a:p>
        </p:txBody>
      </p:sp>
      <p:sp>
        <p:nvSpPr>
          <p:cNvPr id="15367" name="TextBox 8"/>
          <p:cNvSpPr txBox="1">
            <a:spLocks noChangeArrowheads="1"/>
          </p:cNvSpPr>
          <p:nvPr/>
        </p:nvSpPr>
        <p:spPr bwMode="auto">
          <a:xfrm>
            <a:off x="5943600" y="4521904"/>
            <a:ext cx="2667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ym typeface="Wingdings" pitchFamily="2" charset="2"/>
              </a:rPr>
              <a:t> This equation can lead to unrealistically low or even negative effective stresses (unconservative)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 bwMode="auto">
              <a:xfrm>
                <a:off x="652503" y="2413061"/>
                <a:ext cx="3115276" cy="78252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c</m:t>
                                  </m:r>
                                  <m:r>
                                    <a:rPr lang="en-US" sz="24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σ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  <m:func>
                                    <m:func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tan</m:t>
                                      </m:r>
                                    </m:fName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ϕ</m:t>
                                      </m:r>
                                      <m:r>
                                        <a:rPr lang="en-US" sz="2400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′</m:t>
                                      </m:r>
                                    </m:e>
                                  </m:func>
                                </m:e>
                              </m:d>
                              <m:r>
                                <a:rPr lang="en-US" sz="2400" i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∆ℓ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W</m:t>
                              </m:r>
                              <m:func>
                                <m:func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α</m:t>
                                  </m:r>
                                </m:e>
                              </m:func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 err="1">
                  <a:latin typeface="+mj-lt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2503" y="2413061"/>
                <a:ext cx="3115276" cy="78252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52503" y="3465995"/>
                <a:ext cx="2355132" cy="7837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σ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′=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Wcosα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𝓁</m:t>
                          </m:r>
                        </m:den>
                      </m:f>
                      <m:r>
                        <a:rPr lang="en-US" sz="24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u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503" y="3465995"/>
                <a:ext cx="2355132" cy="7837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52503" y="4623881"/>
                <a:ext cx="5076326" cy="9387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c</m:t>
                                  </m:r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Δ</m:t>
                                  </m:r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𝓁</m:t>
                                  </m:r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+(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Wcosα</m:t>
                                  </m:r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uΔ</m:t>
                                  </m:r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𝓁</m:t>
                                  </m:r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tanϕ</m:t>
                                  </m:r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Wsinα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503" y="4623881"/>
                <a:ext cx="5076326" cy="93871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Ordinary Method of Slices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752600"/>
            <a:ext cx="3505200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/>
              <a:t>Alternate Formulation</a:t>
            </a:r>
          </a:p>
        </p:txBody>
      </p:sp>
      <p:sp>
        <p:nvSpPr>
          <p:cNvPr id="16399" name="TextBox 3"/>
          <p:cNvSpPr txBox="1">
            <a:spLocks noChangeArrowheads="1"/>
          </p:cNvSpPr>
          <p:nvPr/>
        </p:nvSpPr>
        <p:spPr bwMode="auto">
          <a:xfrm>
            <a:off x="381000" y="2438400"/>
            <a:ext cx="335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cs typeface="Arial" charset="0"/>
              </a:rPr>
              <a:t>Define vertical effective weight:</a:t>
            </a:r>
          </a:p>
        </p:txBody>
      </p:sp>
      <p:sp>
        <p:nvSpPr>
          <p:cNvPr id="16400" name="TextBox 6"/>
          <p:cNvSpPr txBox="1">
            <a:spLocks noChangeArrowheads="1"/>
          </p:cNvSpPr>
          <p:nvPr/>
        </p:nvSpPr>
        <p:spPr bwMode="auto">
          <a:xfrm>
            <a:off x="381000" y="3429000"/>
            <a:ext cx="3429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Symbol" pitchFamily="18" charset="2"/>
              </a:rPr>
              <a:t>S</a:t>
            </a:r>
            <a:r>
              <a:rPr lang="en-US" dirty="0"/>
              <a:t> forces perpendicular to base:</a:t>
            </a:r>
          </a:p>
        </p:txBody>
      </p:sp>
      <p:sp>
        <p:nvSpPr>
          <p:cNvPr id="16401" name="TextBox 15"/>
          <p:cNvSpPr txBox="1">
            <a:spLocks noChangeArrowheads="1"/>
          </p:cNvSpPr>
          <p:nvPr/>
        </p:nvSpPr>
        <p:spPr bwMode="auto">
          <a:xfrm>
            <a:off x="4495800" y="3581400"/>
            <a:ext cx="3581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cs typeface="Arial" charset="0"/>
              </a:rPr>
              <a:t>Substituting: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48200" y="5486400"/>
            <a:ext cx="3657600" cy="6461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This is the preferred formulation for OMS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663504" y="2977389"/>
                <a:ext cx="17155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′=</m:t>
                      </m:r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ub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504" y="2977389"/>
                <a:ext cx="1715534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634943" y="3994634"/>
                <a:ext cx="164000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′=</m:t>
                      </m:r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′</m:t>
                      </m:r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cosα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943" y="3994634"/>
                <a:ext cx="164000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34943" y="4507454"/>
                <a:ext cx="237436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′=(</m:t>
                      </m:r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ub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)</m:t>
                      </m:r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cosα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943" y="4507454"/>
                <a:ext cx="2374368" cy="400110"/>
              </a:xfrm>
              <a:prstGeom prst="rect">
                <a:avLst/>
              </a:prstGeom>
              <a:blipFill>
                <a:blip r:embed="rId5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634943" y="5020274"/>
                <a:ext cx="267092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′=</m:t>
                      </m:r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Wcosα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ubcosα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943" y="5020274"/>
                <a:ext cx="2670924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634943" y="5533094"/>
                <a:ext cx="152458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𝓁</m:t>
                      </m:r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cosα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943" y="5533094"/>
                <a:ext cx="1524585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634943" y="6045914"/>
                <a:ext cx="294298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′=</m:t>
                      </m:r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Wcosα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uΔ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𝓁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cos</m:t>
                          </m:r>
                        </m:e>
                        <m:sup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α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943" y="6045914"/>
                <a:ext cx="2942985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4495800" y="1794946"/>
                <a:ext cx="1086964" cy="6939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σ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′=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𝓁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794946"/>
                <a:ext cx="1086964" cy="69397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495800" y="2696817"/>
                <a:ext cx="2614370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σ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′=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Wcosα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𝓁</m:t>
                          </m:r>
                        </m:den>
                      </m:f>
                      <m:r>
                        <a:rPr lang="en-US" sz="20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u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cos</m:t>
                          </m:r>
                        </m:e>
                        <m:sup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α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696817"/>
                <a:ext cx="2614370" cy="66851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3840736" y="4301270"/>
                <a:ext cx="4894802" cy="7976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c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Δ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𝓁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+(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Wcosα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uΔ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𝓁</m:t>
                                  </m:r>
                                  <m:sSup>
                                    <m:s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000" i="0">
                                          <a:latin typeface="Cambria Math" panose="02040503050406030204" pitchFamily="18" charset="0"/>
                                        </a:rPr>
                                        <m:t>cos</m:t>
                                      </m:r>
                                    </m:e>
                                    <m:sup>
                                      <m:r>
                                        <a:rPr lang="en-US" sz="2000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α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ϕ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grow m:val="on"/>
                              <m:subHide m:val="on"/>
                              <m:supHide m:val="o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Wsinα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0736" y="4301270"/>
                <a:ext cx="4894802" cy="79765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txDef>
      <a:spPr bwMode="auto">
        <a:noFill/>
        <a:ln w="12700">
          <a:noFill/>
          <a:miter lim="800000"/>
          <a:headEnd type="none" w="sm" len="sm"/>
          <a:tailEnd type="none" w="sm" len="sm"/>
        </a:ln>
      </a:spPr>
      <a:bodyPr wrap="square" rtlCol="0">
        <a:spAutoFit/>
      </a:bodyPr>
      <a:lstStyle>
        <a:defPPr>
          <a:defRPr sz="2800" dirty="0" err="1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limit equil proc - pt 1</Template>
  <TotalTime>14191</TotalTime>
  <Words>1635</Words>
  <Application>Microsoft Office PowerPoint</Application>
  <PresentationFormat>On-screen Show (4:3)</PresentationFormat>
  <Paragraphs>306</Paragraphs>
  <Slides>44</Slides>
  <Notes>36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5" baseType="lpstr">
      <vt:lpstr>Arial</vt:lpstr>
      <vt:lpstr>Calibri</vt:lpstr>
      <vt:lpstr>Cambria Math</vt:lpstr>
      <vt:lpstr>Corbel</vt:lpstr>
      <vt:lpstr>Mistral</vt:lpstr>
      <vt:lpstr>Symbol</vt:lpstr>
      <vt:lpstr>Wingdings</vt:lpstr>
      <vt:lpstr>Wingdings 2</vt:lpstr>
      <vt:lpstr>Wingdings 3</vt:lpstr>
      <vt:lpstr>Module</vt:lpstr>
      <vt:lpstr>Visio</vt:lpstr>
      <vt:lpstr>Limit Equilibrium Procedures Part 2</vt:lpstr>
      <vt:lpstr>General Method of Slices</vt:lpstr>
      <vt:lpstr>General Method of Slices</vt:lpstr>
      <vt:lpstr>General Method of Slices</vt:lpstr>
      <vt:lpstr>Ordinary Method of Slices</vt:lpstr>
      <vt:lpstr>Ordinary Method of Slices (OMS)</vt:lpstr>
      <vt:lpstr>Ordinary Method of Slices</vt:lpstr>
      <vt:lpstr>Ordinary Method of Slices</vt:lpstr>
      <vt:lpstr>Ordinary Method of Slices</vt:lpstr>
      <vt:lpstr>Summary - OMS</vt:lpstr>
      <vt:lpstr>Simplified Bishop’s Method</vt:lpstr>
      <vt:lpstr>Simplified Bishop’s Method</vt:lpstr>
      <vt:lpstr>Simplified Bishop’s Method</vt:lpstr>
      <vt:lpstr>Simplified Bishop’s Method</vt:lpstr>
      <vt:lpstr>Simplified Bishop’s Method</vt:lpstr>
      <vt:lpstr>Simplified Bishop’s Method</vt:lpstr>
      <vt:lpstr>Simplified Bishop’s Method</vt:lpstr>
      <vt:lpstr>Summary – Simplified Bishop’s</vt:lpstr>
      <vt:lpstr>Summary – Simplified Bishop’s</vt:lpstr>
      <vt:lpstr>Bishop’s Complete Equilibrium Procedure</vt:lpstr>
      <vt:lpstr>Force Equilibrium Procedures</vt:lpstr>
      <vt:lpstr>Force Equilibrium Procedures</vt:lpstr>
      <vt:lpstr>Force Equilibrium Procedures</vt:lpstr>
      <vt:lpstr>Force Equilibrium Procedures</vt:lpstr>
      <vt:lpstr>Force Equilibrium Procedures</vt:lpstr>
      <vt:lpstr>Force Equilibrium Procedures</vt:lpstr>
      <vt:lpstr>Force Equilibrium Procedures</vt:lpstr>
      <vt:lpstr>Side Force Assumptions</vt:lpstr>
      <vt:lpstr>Side Force Assumptions, Cont.</vt:lpstr>
      <vt:lpstr>Summary – Force Equilibrium Methods</vt:lpstr>
      <vt:lpstr>Complete Equilibrium Procedures</vt:lpstr>
      <vt:lpstr>Complete Equilibrium Procedures</vt:lpstr>
      <vt:lpstr>Spencer’s Method</vt:lpstr>
      <vt:lpstr>Spencer’s Method</vt:lpstr>
      <vt:lpstr>Spencer’s Method</vt:lpstr>
      <vt:lpstr>Spencer’s Method</vt:lpstr>
      <vt:lpstr>Spencer’s Method</vt:lpstr>
      <vt:lpstr>Spencer’s Method</vt:lpstr>
      <vt:lpstr>Spencer’s Method</vt:lpstr>
      <vt:lpstr>Spencer’s Method</vt:lpstr>
      <vt:lpstr>Morgenstern &amp; Price Method</vt:lpstr>
      <vt:lpstr>Chen &amp; Morgenstern’s Method</vt:lpstr>
      <vt:lpstr>Sarma’s Procedure</vt:lpstr>
      <vt:lpstr>Comparison of Methods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Slope Stability Theory</dc:title>
  <dc:creator>Norm Jones</dc:creator>
  <cp:lastModifiedBy>Norm Jones</cp:lastModifiedBy>
  <cp:revision>158</cp:revision>
  <cp:lastPrinted>2018-03-09T21:59:58Z</cp:lastPrinted>
  <dcterms:created xsi:type="dcterms:W3CDTF">2008-09-19T22:08:52Z</dcterms:created>
  <dcterms:modified xsi:type="dcterms:W3CDTF">2025-03-10T15:35:09Z</dcterms:modified>
</cp:coreProperties>
</file>