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96" r:id="rId4"/>
    <p:sldId id="297" r:id="rId5"/>
    <p:sldId id="258" r:id="rId6"/>
    <p:sldId id="259" r:id="rId7"/>
    <p:sldId id="265" r:id="rId8"/>
    <p:sldId id="264" r:id="rId9"/>
    <p:sldId id="298" r:id="rId10"/>
    <p:sldId id="260" r:id="rId11"/>
    <p:sldId id="266" r:id="rId12"/>
    <p:sldId id="267" r:id="rId13"/>
    <p:sldId id="284" r:id="rId14"/>
    <p:sldId id="268" r:id="rId15"/>
    <p:sldId id="269" r:id="rId16"/>
    <p:sldId id="261" r:id="rId17"/>
    <p:sldId id="262" r:id="rId18"/>
    <p:sldId id="299" r:id="rId19"/>
    <p:sldId id="270" r:id="rId20"/>
    <p:sldId id="275" r:id="rId21"/>
    <p:sldId id="282" r:id="rId22"/>
    <p:sldId id="283" r:id="rId23"/>
    <p:sldId id="300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301" r:id="rId32"/>
    <p:sldId id="292" r:id="rId33"/>
    <p:sldId id="293" r:id="rId34"/>
    <p:sldId id="294" r:id="rId35"/>
    <p:sldId id="295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59"/>
  </p:normalViewPr>
  <p:slideViewPr>
    <p:cSldViewPr>
      <p:cViewPr varScale="1">
        <p:scale>
          <a:sx n="118" d="100"/>
          <a:sy n="118" d="100"/>
        </p:scale>
        <p:origin x="2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9B3B53A3-5A8F-47BE-B721-200D1C7C15B8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91EC2BF5-ECDC-42AD-B5B8-F2688BFEE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70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4D090-233F-42FF-9ABD-EAA6B4A7BA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FF844-A17D-4304-99BD-FCB2DC53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6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51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10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98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00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2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84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01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06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73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03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3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21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49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05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2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0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6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9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97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6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8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14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08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F844-A17D-4304-99BD-FCB2DC53EF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79203-4F01-460E-B322-580A79B4FA5D}" type="datetimeFigureOut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08740-DEA8-4F93-802F-727F07CC4A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20C18-2945-450B-A950-AD47B6948845}" type="datetimeFigureOut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5AB8B-7BF0-4203-908D-3F2AAFD2AC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71E9-A632-4553-9BB5-04CB657ADB81}" type="datetimeFigureOut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B4BE-C20F-445D-9B4D-284FE78A64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4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302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C5D60-3570-4951-9494-593945988111}" type="datetimeFigureOut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68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154738" y="6248400"/>
            <a:ext cx="18970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29088-F7D3-4535-8B78-F70A7D0CA6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6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0F89C-C03E-4DBF-813C-614418A55559}" type="datetimeFigureOut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D8A9D-D976-44CA-938C-D6E0D79C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6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B40C7-8876-4F25-AB02-546D51292467}" type="datetimeFigureOut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0A725-3C5E-414C-A1B1-43438C3436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78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3835-305A-4ABA-9556-8EC6355B3418}" type="datetimeFigureOut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95C80-2090-4BEE-AE45-C40AAA91C5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4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5E72-2EAA-431B-851C-4F857814D417}" type="datetimeFigureOut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A728-B389-4FEC-AF10-A33166546F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8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5BB2E-C9FD-457B-B1B3-64BA83F1BDD2}" type="datetimeFigureOut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A717-C087-4928-90B0-576E5DD772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5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FE275-DF62-4DA4-B40C-75DFE3554129}" type="datetimeFigureOut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E37D6-7664-4D0C-A80B-2B2EF6707D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6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5639-E759-4A1A-80F7-AC7001B42B7F}" type="datetimeFigureOut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6C0C-6E0C-430C-ACC7-2176AF5F3B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2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53220-0837-475B-B718-6C793E17C538}" type="datetimeFigureOut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27542-8350-4193-9A63-870A152E4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11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2CC5D60-3570-4951-9494-593945988111}" type="datetimeFigureOut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0629088-F7D3-4535-8B78-F70A7D0CA6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4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8.emf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4" Type="http://schemas.openxmlformats.org/officeDocument/2006/relationships/image" Target="../media/image9.wmf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11" Type="http://schemas.openxmlformats.org/officeDocument/2006/relationships/image" Target="../media/image60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59.png"/><Relationship Id="rId4" Type="http://schemas.openxmlformats.org/officeDocument/2006/relationships/image" Target="../media/image24.wmf"/><Relationship Id="rId9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Limit Equilibrium Procedures</a:t>
            </a:r>
            <a:br>
              <a:rPr lang="en-US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Part 1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CE 544 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Infinite Slope Analysis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263775"/>
          </a:xfrm>
        </p:spPr>
        <p:txBody>
          <a:bodyPr/>
          <a:lstStyle/>
          <a:p>
            <a:pPr eaLnBrk="1" hangingPunct="1"/>
            <a:r>
              <a:rPr lang="en-US"/>
              <a:t>Can be used as a reasonable approximation for cases with:</a:t>
            </a:r>
          </a:p>
          <a:p>
            <a:pPr lvl="1" eaLnBrk="1" hangingPunct="1"/>
            <a:r>
              <a:rPr lang="en-US"/>
              <a:t>Shallow firm strata</a:t>
            </a:r>
          </a:p>
          <a:p>
            <a:pPr lvl="1" eaLnBrk="1" hangingPunct="1"/>
            <a:r>
              <a:rPr lang="en-US"/>
              <a:t>Cohesionless materials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676400" y="3276600"/>
          <a:ext cx="5319713" cy="336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319503" imgH="3364590" progId="Visio.Drawing.11">
                  <p:embed/>
                </p:oleObj>
              </mc:Choice>
              <mc:Fallback>
                <p:oleObj name="Visio" r:id="rId3" imgW="5319503" imgH="336459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76600"/>
                        <a:ext cx="5319713" cy="336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Infinite Slope Analysis</a:t>
            </a:r>
          </a:p>
        </p:txBody>
      </p:sp>
      <p:graphicFrame>
        <p:nvGraphicFramePr>
          <p:cNvPr id="6151" name="Object 9"/>
          <p:cNvGraphicFramePr>
            <a:graphicFrameLocks noChangeAspect="1"/>
          </p:cNvGraphicFramePr>
          <p:nvPr/>
        </p:nvGraphicFramePr>
        <p:xfrm>
          <a:off x="304800" y="2133600"/>
          <a:ext cx="5319713" cy="336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319503" imgH="3364590" progId="Visio.Drawing.11">
                  <p:embed/>
                </p:oleObj>
              </mc:Choice>
              <mc:Fallback>
                <p:oleObj name="Visio" r:id="rId3" imgW="5319503" imgH="3364590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5319713" cy="336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86844" y="2057400"/>
                <a:ext cx="19118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Wsinβ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844" y="2057400"/>
                <a:ext cx="19118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86844" y="2841004"/>
                <a:ext cx="20272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Wcosβ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844" y="2841004"/>
                <a:ext cx="202728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886844" y="3624608"/>
                <a:ext cx="23158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𝓁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zcosβ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844" y="3624608"/>
                <a:ext cx="231582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86844" y="4408212"/>
                <a:ext cx="28159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𝓁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zcosβsinβ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844" y="4408212"/>
                <a:ext cx="281596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86844" y="5191815"/>
                <a:ext cx="24078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𝓁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z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844" y="5191815"/>
                <a:ext cx="240783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Infinite Slope Analysis</a:t>
            </a:r>
          </a:p>
        </p:txBody>
      </p:sp>
      <p:graphicFrame>
        <p:nvGraphicFramePr>
          <p:cNvPr id="71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501646"/>
              </p:ext>
            </p:extLst>
          </p:nvPr>
        </p:nvGraphicFramePr>
        <p:xfrm>
          <a:off x="3713163" y="3192463"/>
          <a:ext cx="2809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3192463"/>
                        <a:ext cx="280987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0" y="1922535"/>
                <a:ext cx="5630772" cy="911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𝓁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𝓁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zcosβsinβ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𝓁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γzcosβsinβ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22535"/>
                <a:ext cx="5630772" cy="911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0600" y="3074667"/>
                <a:ext cx="4774449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𝓁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𝓁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z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β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𝓁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γz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74667"/>
                <a:ext cx="4774449" cy="9569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" y="4272260"/>
                <a:ext cx="1115177" cy="83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τ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272260"/>
                <a:ext cx="1115177" cy="8302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0600" y="5343152"/>
                <a:ext cx="2484976" cy="905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σtanϕ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τ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343152"/>
                <a:ext cx="2484976" cy="9052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Infinite Slope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2362200"/>
            <a:ext cx="230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Stress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6442" y="3657600"/>
            <a:ext cx="269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Effective Stress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8200" y="2031949"/>
                <a:ext cx="3508333" cy="1029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γz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βtanφ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γzcosβsinβ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31949"/>
                <a:ext cx="3508333" cy="10298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8081" y="3512015"/>
                <a:ext cx="4618316" cy="1029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′+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γz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tanφ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γzcosβsinβ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81" y="3512015"/>
                <a:ext cx="4618316" cy="1029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Infinite Slope Analysis</a:t>
            </a: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609600" y="18288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For c=0, u=0: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5400" y="2286000"/>
                <a:ext cx="3313728" cy="1163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γz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βtanφ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γzcosβsinβ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286000"/>
                <a:ext cx="3313728" cy="1163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95400" y="3744861"/>
                <a:ext cx="2716193" cy="1111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cosβtanφ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sinβ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744861"/>
                <a:ext cx="2716193" cy="11119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95400" y="5151784"/>
                <a:ext cx="1913088" cy="1065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tanφ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tanβ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151784"/>
                <a:ext cx="1913088" cy="10651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Infinite Slope Analysis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52959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Total Stress Analysis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Non-submerged slopes</a:t>
            </a:r>
          </a:p>
          <a:p>
            <a:pPr lvl="1"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Submerged slopes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4953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 = S</a:t>
            </a:r>
            <a:r>
              <a:rPr lang="en-US" sz="2400" baseline="-25000" dirty="0"/>
              <a:t>u</a:t>
            </a:r>
            <a:r>
              <a:rPr lang="en-US" sz="2400" dirty="0"/>
              <a:t>, </a:t>
            </a:r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dirty="0"/>
              <a:t>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95400" y="2590800"/>
                <a:ext cx="3854388" cy="981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FS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γz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d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tanϕ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tanβ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590800"/>
                <a:ext cx="3854388" cy="9817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71600" y="4660583"/>
                <a:ext cx="2769925" cy="978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FS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660583"/>
                <a:ext cx="2769925" cy="978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Effective stress analysis</a:t>
            </a:r>
          </a:p>
        </p:txBody>
      </p:sp>
      <p:sp>
        <p:nvSpPr>
          <p:cNvPr id="1024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General case</a:t>
            </a:r>
          </a:p>
          <a:p>
            <a:pPr lvl="1"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Submerged slopes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19200" y="2590800"/>
                <a:ext cx="5341078" cy="1039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FS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</m:acc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utan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ϕ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γz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d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tan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tanβ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590800"/>
                <a:ext cx="5341078" cy="1039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40331" y="4724400"/>
                <a:ext cx="3947363" cy="1039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FS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d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tan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tanβ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31" y="4724400"/>
                <a:ext cx="3947363" cy="1039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20BB2-2DF8-02FF-728C-56A843D0D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35153E-BFD3-5240-279E-5B155EEBF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Spiral Technique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C86C6-9A6E-C98E-8AAF-B54934E69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06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50371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Log Spiral Technique</a:t>
            </a: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5181600" y="4800600"/>
            <a:ext cx="3733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d </a:t>
            </a:r>
            <a:r>
              <a:rPr lang="en-US"/>
              <a:t> = developed or mobilized cohesion</a:t>
            </a:r>
          </a:p>
          <a:p>
            <a:endParaRPr lang="en-US"/>
          </a:p>
          <a:p>
            <a:r>
              <a:rPr lang="en-US"/>
              <a:t>tan</a:t>
            </a:r>
            <a:r>
              <a:rPr lang="en-US">
                <a:latin typeface="Symbol" pitchFamily="18" charset="2"/>
              </a:rPr>
              <a:t>f</a:t>
            </a:r>
            <a:r>
              <a:rPr lang="en-US" baseline="-25000"/>
              <a:t>d</a:t>
            </a:r>
            <a:r>
              <a:rPr lang="en-US"/>
              <a:t> = developed or mobilized friction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45751" y="2202860"/>
                <a:ext cx="2321469" cy="789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FS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σtan</m:t>
                          </m:r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FS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751" y="2202860"/>
                <a:ext cx="2321469" cy="789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29200" y="3231399"/>
                <a:ext cx="1277273" cy="724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FS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231399"/>
                <a:ext cx="1277273" cy="7248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64951" y="3231399"/>
                <a:ext cx="2112438" cy="789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tan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FS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951" y="3231399"/>
                <a:ext cx="2112438" cy="789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Slope Stability Analysis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Map-based probabilistic analysis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Deformation analysis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Limit equilibrium analysis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Log Spiral Technique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990600" y="2286000"/>
          <a:ext cx="3957638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958311" imgH="3225345" progId="Visio.Drawing.11">
                  <p:embed/>
                </p:oleObj>
              </mc:Choice>
              <mc:Fallback>
                <p:oleObj name="Visio" r:id="rId3" imgW="3958311" imgH="3225345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3957638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10200" y="1905000"/>
            <a:ext cx="32766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Sum moments about center point:</a:t>
            </a:r>
            <a:br>
              <a:rPr lang="en-US" dirty="0"/>
            </a:br>
            <a:endParaRPr lang="en-US" dirty="0"/>
          </a:p>
          <a:p>
            <a:pPr marL="342900" indent="-342900">
              <a:buFontTx/>
              <a:buAutoNum type="arabicParenBoth"/>
              <a:defRPr/>
            </a:pPr>
            <a:r>
              <a:rPr lang="en-US" dirty="0"/>
              <a:t>Moment due to wt of soil mass, W</a:t>
            </a:r>
          </a:p>
          <a:p>
            <a:pPr marL="342900" indent="-342900">
              <a:buFontTx/>
              <a:buAutoNum type="arabicParenBoth"/>
              <a:defRPr/>
            </a:pPr>
            <a:r>
              <a:rPr lang="en-US" dirty="0"/>
              <a:t>Moment due to mobilized cohesion Cm</a:t>
            </a:r>
          </a:p>
          <a:p>
            <a:pPr marL="342900" indent="-342900">
              <a:buFontTx/>
              <a:buAutoNum type="arabicParenBoth"/>
              <a:defRPr/>
            </a:pPr>
            <a:r>
              <a:rPr lang="en-US" dirty="0"/>
              <a:t>Moments due to mobilized friction and normal forces </a:t>
            </a:r>
            <a:r>
              <a:rPr lang="en-US" u="sng" dirty="0"/>
              <a:t>cancel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5257800" y="5105400"/>
            <a:ext cx="3200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(1) and (2) give you one equation with one unknown (F), but geometry depends on F so problem is solved iteratively.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Log Spiral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Achieves statically determinate solution by assuming log spiral shape for slope</a:t>
            </a:r>
          </a:p>
          <a:p>
            <a:pPr>
              <a:defRPr/>
            </a:pPr>
            <a:r>
              <a:rPr lang="en-US" dirty="0"/>
              <a:t>Explicitly satisfies moment equilibrium; implicitly satisfies force equilibrium</a:t>
            </a:r>
          </a:p>
          <a:p>
            <a:pPr lvl="1">
              <a:defRPr/>
            </a:pPr>
            <a:r>
              <a:rPr lang="en-US" dirty="0"/>
              <a:t>Complete equilibrium</a:t>
            </a:r>
          </a:p>
          <a:p>
            <a:pPr lvl="1">
              <a:defRPr/>
            </a:pPr>
            <a:r>
              <a:rPr lang="en-US" dirty="0"/>
              <a:t>Relatively accurate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Spiral Summary,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Best procedure for homogenous slopes</a:t>
            </a:r>
          </a:p>
          <a:p>
            <a:pPr>
              <a:defRPr/>
            </a:pPr>
            <a:r>
              <a:rPr lang="en-US" dirty="0"/>
              <a:t>Tough to solve by hand</a:t>
            </a:r>
          </a:p>
          <a:p>
            <a:pPr>
              <a:defRPr/>
            </a:pPr>
            <a:r>
              <a:rPr lang="en-US" dirty="0"/>
              <a:t>Popular method for</a:t>
            </a:r>
          </a:p>
          <a:p>
            <a:pPr lvl="1">
              <a:defRPr/>
            </a:pPr>
            <a:r>
              <a:rPr lang="en-US" dirty="0"/>
              <a:t>Charts</a:t>
            </a:r>
          </a:p>
          <a:p>
            <a:pPr lvl="1">
              <a:defRPr/>
            </a:pPr>
            <a:r>
              <a:rPr lang="en-US" dirty="0"/>
              <a:t>Simple programs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71BDB-3631-B715-CD3E-E685FA81A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51491B-57EC-AD60-2DF1-5CBDD735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Swedish Method (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=0)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5BDD8-0A49-DEA2-5CB6-C4A04D637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72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Swedish Method (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=0)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2263775"/>
          </a:xfrm>
        </p:spPr>
        <p:txBody>
          <a:bodyPr/>
          <a:lstStyle/>
          <a:p>
            <a:r>
              <a:rPr lang="en-US"/>
              <a:t>Applicable to</a:t>
            </a:r>
          </a:p>
          <a:p>
            <a:pPr lvl="1"/>
            <a:r>
              <a:rPr lang="en-US"/>
              <a:t>Saturated soil</a:t>
            </a:r>
          </a:p>
          <a:p>
            <a:pPr lvl="1"/>
            <a:r>
              <a:rPr lang="en-US"/>
              <a:t>Undrained conditions</a:t>
            </a:r>
          </a:p>
          <a:p>
            <a:r>
              <a:rPr lang="en-US"/>
              <a:t>Can be thought of as special case of log spiral: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352800" y="43434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3733800" y="40497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4419600" y="5257800"/>
            <a:ext cx="227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(i.e. circular surface)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86667" y="4266749"/>
                <a:ext cx="2733890" cy="606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θtan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667" y="4266749"/>
                <a:ext cx="2733890" cy="606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47800" y="5535435"/>
                <a:ext cx="26539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535435"/>
                <a:ext cx="265393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Swedish Method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09600" y="1828800"/>
          <a:ext cx="7272338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790784" imgH="3579574" progId="Visio.Drawing.11">
                  <p:embed/>
                </p:oleObj>
              </mc:Choice>
              <mc:Fallback>
                <p:oleObj name="Visio" r:id="rId2" imgW="5790784" imgH="357957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7272338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Swedish Method</a:t>
            </a:r>
          </a:p>
        </p:txBody>
      </p:sp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533400" y="17526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Sum moments about the center of the circle:</a:t>
            </a: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3429000" y="5029200"/>
            <a:ext cx="31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3505200" y="47244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Available resisting moment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3581400" y="51054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Actual driving moment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886200" y="5105400"/>
            <a:ext cx="3429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45244" y="2530366"/>
                <a:ext cx="27066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Wa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𝓁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44" y="2530366"/>
                <a:ext cx="270663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200" y="3287329"/>
                <a:ext cx="3208827" cy="82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Wa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𝓁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F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𝓁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87329"/>
                <a:ext cx="3208827" cy="827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60681" y="4648200"/>
                <a:ext cx="1511119" cy="909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𝓁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Wa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1" y="4648200"/>
                <a:ext cx="1511119" cy="9094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432468"/>
              </p:ext>
            </p:extLst>
          </p:nvPr>
        </p:nvGraphicFramePr>
        <p:xfrm>
          <a:off x="990600" y="2667000"/>
          <a:ext cx="6270369" cy="333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714920" imgH="2609850" progId="Visio.Drawing.11">
                  <p:embed/>
                </p:oleObj>
              </mc:Choice>
              <mc:Fallback>
                <p:oleObj name="Visio" r:id="rId3" imgW="4714920" imgH="2609850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67000"/>
                        <a:ext cx="6270369" cy="333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Swedish Method</a:t>
            </a:r>
          </a:p>
        </p:txBody>
      </p:sp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533400" y="175260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If c varies along the slope, break up slope and sum the individual moments: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07927" y="2932113"/>
                <a:ext cx="2449773" cy="1163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R</m:t>
                          </m:r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360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nary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𝓁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Wa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927" y="2932113"/>
                <a:ext cx="2449773" cy="11633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Swedish Method</a:t>
            </a: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533400" y="1752600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Submerged Slopes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57200" y="2743200"/>
          <a:ext cx="530542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882640" imgH="3042167" progId="Visio.Drawing.11">
                  <p:embed/>
                </p:oleObj>
              </mc:Choice>
              <mc:Fallback>
                <p:oleObj name="Visio" r:id="rId3" imgW="5882640" imgH="304216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43200"/>
                        <a:ext cx="5305425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6324600" y="2667000"/>
            <a:ext cx="213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Use submerged unit wt. to account for buoyant force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6400800" y="38862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Wa</a:t>
            </a:r>
            <a:r>
              <a:rPr lang="en-US" dirty="0"/>
              <a:t> = (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-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w</a:t>
            </a:r>
            <a:r>
              <a:rPr lang="en-US" dirty="0"/>
              <a:t>)Aa</a:t>
            </a: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6400800" y="43434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Wa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>
                <a:latin typeface="Calibri" pitchFamily="34" charset="0"/>
              </a:rPr>
              <a:t>’</a:t>
            </a:r>
            <a:r>
              <a:rPr lang="en-US" dirty="0"/>
              <a:t> Aa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6324600" y="5019675"/>
            <a:ext cx="2438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 = Area of sliding mass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Swedish Method</a:t>
            </a:r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533400" y="1752600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Partially Submerged Slopes</a:t>
            </a:r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691562"/>
              </p:ext>
            </p:extLst>
          </p:nvPr>
        </p:nvGraphicFramePr>
        <p:xfrm>
          <a:off x="914400" y="2485531"/>
          <a:ext cx="5883275" cy="242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882640" imgH="2421150" progId="Visio.Drawing.11">
                  <p:embed/>
                </p:oleObj>
              </mc:Choice>
              <mc:Fallback>
                <p:oleObj name="Visio" r:id="rId3" imgW="5882640" imgH="242115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85531"/>
                        <a:ext cx="5883275" cy="242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91000" y="5079533"/>
                <a:ext cx="3750899" cy="1106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𝓁</m:t>
                          </m:r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γ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′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079533"/>
                <a:ext cx="3750899" cy="1106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855848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4419600"/>
            <a:ext cx="4038599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Map-based probabilistic analysis</a:t>
            </a:r>
          </a:p>
          <a:p>
            <a:endParaRPr lang="en-US" dirty="0"/>
          </a:p>
          <a:p>
            <a:r>
              <a:rPr lang="en-US" dirty="0"/>
              <a:t>Soil type, slope, moisture content etc. compared with database of past failures. Probability of failure is estimated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6324600"/>
            <a:ext cx="631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http://www.ecy.wa.gov/programs/sea/femaweb/jefferson.htm</a:t>
            </a:r>
          </a:p>
        </p:txBody>
      </p:sp>
    </p:spTree>
    <p:extLst>
      <p:ext uri="{BB962C8B-B14F-4D97-AF65-F5344CB8AC3E}">
        <p14:creationId xmlns:p14="http://schemas.microsoft.com/office/powerpoint/2010/main" val="721398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Circular Surface, 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 ≠ </a:t>
            </a:r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905000"/>
            <a:ext cx="3463925" cy="1230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latin typeface="Symbol" pitchFamily="18" charset="2"/>
              </a:rPr>
              <a:t>S</a:t>
            </a:r>
            <a:r>
              <a:rPr lang="en-US" dirty="0" err="1"/>
              <a:t>Moments</a:t>
            </a:r>
            <a:r>
              <a:rPr lang="en-US" dirty="0"/>
              <a:t> about center: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/>
              <a:t>Due to weight, M</a:t>
            </a:r>
            <a:r>
              <a:rPr lang="en-US" baseline="-25000" dirty="0">
                <a:latin typeface="Symbol" pitchFamily="18" charset="2"/>
              </a:rPr>
              <a:t>g</a:t>
            </a:r>
            <a:r>
              <a:rPr lang="en-US" dirty="0"/>
              <a:t> = </a:t>
            </a:r>
            <a:r>
              <a:rPr lang="en-US" dirty="0" err="1"/>
              <a:t>Wa</a:t>
            </a:r>
            <a:endParaRPr lang="en-US" dirty="0"/>
          </a:p>
          <a:p>
            <a:pPr marL="342900" indent="-342900">
              <a:buFontTx/>
              <a:buAutoNum type="arabicParenR"/>
              <a:defRPr/>
            </a:pPr>
            <a:r>
              <a:rPr lang="en-US" dirty="0"/>
              <a:t>Due to normal stress, M</a:t>
            </a:r>
            <a:r>
              <a:rPr lang="en-US" baseline="-25000" dirty="0">
                <a:latin typeface="Symbol" pitchFamily="18" charset="2"/>
              </a:rPr>
              <a:t>s</a:t>
            </a:r>
            <a:r>
              <a:rPr lang="en-US" dirty="0"/>
              <a:t> = 0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/>
              <a:t>Due to shear stress,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819400" y="2819400"/>
          <a:ext cx="10382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279360" progId="Equation.3">
                  <p:embed/>
                </p:oleObj>
              </mc:Choice>
              <mc:Fallback>
                <p:oleObj name="Equation" r:id="rId3" imgW="78732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19400"/>
                        <a:ext cx="103822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4343400" y="5324475"/>
            <a:ext cx="350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Note: 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 varies along the surface and is unknown so you can’t solve directly for F</a:t>
            </a:r>
          </a:p>
        </p:txBody>
      </p:sp>
      <p:graphicFrame>
        <p:nvGraphicFramePr>
          <p:cNvPr id="7175" name="Object 8"/>
          <p:cNvGraphicFramePr>
            <a:graphicFrameLocks noChangeAspect="1"/>
          </p:cNvGraphicFramePr>
          <p:nvPr/>
        </p:nvGraphicFramePr>
        <p:xfrm>
          <a:off x="3581400" y="1905000"/>
          <a:ext cx="5335588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5790784" imgH="3308666" progId="Visio.Drawing.11">
                  <p:embed/>
                </p:oleObj>
              </mc:Choice>
              <mc:Fallback>
                <p:oleObj name="Visio" r:id="rId5" imgW="5790784" imgH="3308666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05000"/>
                        <a:ext cx="5335588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2351" y="3255416"/>
                <a:ext cx="3575274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τ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Wa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Rτd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𝓁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51" y="3255416"/>
                <a:ext cx="3575274" cy="763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2351" y="4160186"/>
                <a:ext cx="2422843" cy="631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F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+(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51" y="4160186"/>
                <a:ext cx="2422843" cy="6319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2351" y="4933830"/>
                <a:ext cx="3915559" cy="904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Wa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R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ϕ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𝓁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51" y="4933830"/>
                <a:ext cx="3915559" cy="9041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2351" y="5979663"/>
                <a:ext cx="3150734" cy="6710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R</m:t>
                          </m:r>
                          <m:nary>
                            <m:naryPr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′+(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ϕ</m:t>
                                  </m:r>
                                </m:e>
                              </m:d>
                            </m:e>
                          </m:nary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𝓁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Wa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51" y="5979663"/>
                <a:ext cx="3150734" cy="6710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D7F469-CE90-193F-2F61-D6368F41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Method of Slices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4573E-B13D-AFA9-3430-621C56DEF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2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Method of Slices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3429000" cy="1254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2486025" cy="245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600200"/>
            <a:ext cx="4591050" cy="5067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867400"/>
            <a:ext cx="2743200" cy="6175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General Method of Slices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2743200" y="5638800"/>
          <a:ext cx="45878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381286" imgH="1443870" progId="Visio.Drawing.11">
                  <p:embed/>
                </p:oleObj>
              </mc:Choice>
              <mc:Fallback>
                <p:oleObj name="Visio" r:id="rId2" imgW="7381286" imgH="144387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638800"/>
                        <a:ext cx="45878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676400" y="56388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Sign convention: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676400" y="1855788"/>
          <a:ext cx="5791200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790828" imgH="3146415" progId="Visio.Drawing.11">
                  <p:embed/>
                </p:oleObj>
              </mc:Choice>
              <mc:Fallback>
                <p:oleObj name="Visio" r:id="rId4" imgW="5790828" imgH="3146415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55788"/>
                        <a:ext cx="5791200" cy="314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General Method of Slices</a:t>
            </a:r>
          </a:p>
        </p:txBody>
      </p:sp>
      <p:sp>
        <p:nvSpPr>
          <p:cNvPr id="9230" name="TextBox 3"/>
          <p:cNvSpPr txBox="1">
            <a:spLocks noChangeArrowheads="1"/>
          </p:cNvSpPr>
          <p:nvPr/>
        </p:nvSpPr>
        <p:spPr bwMode="auto">
          <a:xfrm>
            <a:off x="457200" y="1676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Moment arm:</a:t>
            </a:r>
          </a:p>
        </p:txBody>
      </p:sp>
      <p:sp>
        <p:nvSpPr>
          <p:cNvPr id="9231" name="TextBox 4"/>
          <p:cNvSpPr txBox="1">
            <a:spLocks noChangeArrowheads="1"/>
          </p:cNvSpPr>
          <p:nvPr/>
        </p:nvSpPr>
        <p:spPr bwMode="auto">
          <a:xfrm>
            <a:off x="457200" y="266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Driving moment:</a:t>
            </a:r>
          </a:p>
        </p:txBody>
      </p:sp>
      <p:sp>
        <p:nvSpPr>
          <p:cNvPr id="9232" name="TextBox 6"/>
          <p:cNvSpPr txBox="1">
            <a:spLocks noChangeArrowheads="1"/>
          </p:cNvSpPr>
          <p:nvPr/>
        </p:nvSpPr>
        <p:spPr bwMode="auto">
          <a:xfrm>
            <a:off x="457200" y="372586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Resisting moment:</a:t>
            </a:r>
          </a:p>
        </p:txBody>
      </p:sp>
      <p:sp>
        <p:nvSpPr>
          <p:cNvPr id="9233" name="TextBox 18"/>
          <p:cNvSpPr txBox="1">
            <a:spLocks noChangeArrowheads="1"/>
          </p:cNvSpPr>
          <p:nvPr/>
        </p:nvSpPr>
        <p:spPr bwMode="auto">
          <a:xfrm>
            <a:off x="7162800" y="5562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Wingdings" pitchFamily="2" charset="2"/>
              </a:rPr>
              <a:t> </a:t>
            </a:r>
            <a:r>
              <a:rPr lang="en-US"/>
              <a:t>General eq.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06332" y="2157924"/>
                <a:ext cx="1362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Rsin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32" y="2157924"/>
                <a:ext cx="1362424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6332" y="3062760"/>
                <a:ext cx="2187457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R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32" y="3062760"/>
                <a:ext cx="2187457" cy="763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6332" y="4191000"/>
                <a:ext cx="2548262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R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R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32" y="4191000"/>
                <a:ext cx="2548262" cy="763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06332" y="4915930"/>
                <a:ext cx="1894172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R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32" y="4915930"/>
                <a:ext cx="1894172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06332" y="5640860"/>
                <a:ext cx="2064540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R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32" y="5640860"/>
                <a:ext cx="2064540" cy="988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58205" y="1648866"/>
                <a:ext cx="11443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205" y="1648866"/>
                <a:ext cx="1144352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58205" y="2122862"/>
                <a:ext cx="3081228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205" y="2122862"/>
                <a:ext cx="3081228" cy="9885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58205" y="3216066"/>
                <a:ext cx="2695866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205" y="3216066"/>
                <a:ext cx="2695866" cy="9885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658205" y="4309270"/>
                <a:ext cx="1670137" cy="674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205" y="4309270"/>
                <a:ext cx="1670137" cy="6746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58205" y="5088606"/>
                <a:ext cx="1666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205" y="5088606"/>
                <a:ext cx="1666803" cy="369332"/>
              </a:xfrm>
              <a:prstGeom prst="rect">
                <a:avLst/>
              </a:prstGeom>
              <a:blipFill>
                <a:blip r:embed="rId1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58205" y="5562600"/>
                <a:ext cx="2504595" cy="737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205" y="5562600"/>
                <a:ext cx="2504595" cy="7377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General Method of Slices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57200" y="1676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If </a:t>
            </a:r>
            <a:r>
              <a:rPr lang="en-US" sz="2400">
                <a:latin typeface="Symbol" pitchFamily="18" charset="2"/>
              </a:rPr>
              <a:t>f</a:t>
            </a:r>
            <a:r>
              <a:rPr lang="en-US" sz="2400"/>
              <a:t>=0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6600" y="3581400"/>
            <a:ext cx="29718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This equation is often called the “Swedish Method”</a:t>
            </a:r>
          </a:p>
        </p:txBody>
      </p:sp>
      <p:cxnSp>
        <p:nvCxnSpPr>
          <p:cNvPr id="7" name="Straight Arrow Connector 6"/>
          <p:cNvCxnSpPr>
            <a:endCxn id="8" idx="2"/>
          </p:cNvCxnSpPr>
          <p:nvPr/>
        </p:nvCxnSpPr>
        <p:spPr>
          <a:xfrm flipV="1">
            <a:off x="2961752" y="2351087"/>
            <a:ext cx="310879" cy="4412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116262" y="1981200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399" y="4682227"/>
            <a:ext cx="4418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Compare to Swedish Circle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4683" y="2339629"/>
                <a:ext cx="3201517" cy="950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endChr m:val="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σtan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ϕ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𝓁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83" y="2339629"/>
                <a:ext cx="3201517" cy="950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93648" y="3476431"/>
                <a:ext cx="2096600" cy="866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cΔ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48" y="3476431"/>
                <a:ext cx="2096600" cy="8669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0883" y="5262784"/>
                <a:ext cx="1511119" cy="909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𝓁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Wa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83" y="5262784"/>
                <a:ext cx="1511119" cy="9094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8712"/>
            <a:ext cx="6277303" cy="203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3" y="2286000"/>
            <a:ext cx="5018689" cy="18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142800"/>
            <a:ext cx="32004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04800"/>
            <a:ext cx="533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Deformation Analysis</a:t>
            </a:r>
          </a:p>
          <a:p>
            <a:endParaRPr lang="en-US" dirty="0"/>
          </a:p>
          <a:p>
            <a:pPr marL="0" lvl="1"/>
            <a:r>
              <a:rPr lang="en-US" dirty="0"/>
              <a:t>Stress-strain relations, peak-residual strength, anisotropy and other factors are combined to form a model for plastic deformation. Solved with finite element technique</a:t>
            </a:r>
          </a:p>
        </p:txBody>
      </p:sp>
    </p:spTree>
    <p:extLst>
      <p:ext uri="{BB962C8B-B14F-4D97-AF65-F5344CB8AC3E}">
        <p14:creationId xmlns:p14="http://schemas.microsoft.com/office/powerpoint/2010/main" val="319674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Limit Equilibrium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74825"/>
            <a:ext cx="8305800" cy="4854575"/>
          </a:xfrm>
        </p:spPr>
        <p:txBody>
          <a:bodyPr rtlCol="0">
            <a:normAutofit fontScale="925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Candidate failure surface is selected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Stresses along failure surface are calculated assuming soil is at limit of static equilibrium (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dirty="0"/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Total available strength along surface is calculated (</a:t>
            </a:r>
            <a:r>
              <a:rPr lang="en-US" dirty="0">
                <a:latin typeface="Calibri" pitchFamily="34" charset="0"/>
              </a:rPr>
              <a:t>s</a:t>
            </a:r>
            <a:r>
              <a:rPr lang="en-US" dirty="0"/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Factor of safety is computed as: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br>
              <a:rPr lang="en-US" dirty="0"/>
            </a:br>
            <a:endParaRPr lang="en-US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Process is repeated until critical failure surface with minimum factor of safety is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00200" y="4419600"/>
                <a:ext cx="1451423" cy="935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FS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τ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419600"/>
                <a:ext cx="1451423" cy="9357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Failure Surfaces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1905000"/>
          <a:ext cx="8159750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158976" imgH="4628964" progId="Visio.Drawing.11">
                  <p:embed/>
                </p:oleObj>
              </mc:Choice>
              <mc:Fallback>
                <p:oleObj name="Visio" r:id="rId3" imgW="8158976" imgH="4628964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8159750" cy="462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Factor of Safety</a:t>
            </a: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4953000" y="4267200"/>
            <a:ext cx="3733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d </a:t>
            </a:r>
            <a:r>
              <a:rPr lang="en-US" dirty="0"/>
              <a:t> = developed or mobilized cohesion</a:t>
            </a:r>
          </a:p>
          <a:p>
            <a:endParaRPr lang="en-US" dirty="0"/>
          </a:p>
          <a:p>
            <a:r>
              <a:rPr lang="en-US" dirty="0" err="1"/>
              <a:t>tan</a:t>
            </a:r>
            <a:r>
              <a:rPr lang="en-US" dirty="0" err="1">
                <a:latin typeface="Symbol" pitchFamily="18" charset="2"/>
              </a:rPr>
              <a:t>f</a:t>
            </a:r>
            <a:r>
              <a:rPr lang="en-US" baseline="-25000" dirty="0" err="1"/>
              <a:t>d</a:t>
            </a:r>
            <a:r>
              <a:rPr lang="en-US" dirty="0"/>
              <a:t> = developed or mobilized friction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2000" y="1867119"/>
                <a:ext cx="1293111" cy="83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FS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τ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67119"/>
                <a:ext cx="1293111" cy="8302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00" y="2983865"/>
                <a:ext cx="1293111" cy="830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FS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983865"/>
                <a:ext cx="1293111" cy="8302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2000" y="4100676"/>
                <a:ext cx="2464136" cy="905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σtan</m:t>
                          </m:r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FS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100676"/>
                <a:ext cx="2464136" cy="905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62000" y="5292507"/>
                <a:ext cx="2675732" cy="905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sz="28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FS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σtan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FS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292507"/>
                <a:ext cx="2675732" cy="905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53000" y="1959780"/>
                <a:ext cx="1458669" cy="830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FS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959780"/>
                <a:ext cx="1458669" cy="8302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953000" y="2926405"/>
                <a:ext cx="2112438" cy="789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tan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FS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926405"/>
                <a:ext cx="2112438" cy="789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Equilibrium Conditions</a:t>
            </a:r>
          </a:p>
        </p:txBody>
      </p:sp>
      <p:sp>
        <p:nvSpPr>
          <p:cNvPr id="4102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1120775"/>
          </a:xfrm>
        </p:spPr>
        <p:txBody>
          <a:bodyPr/>
          <a:lstStyle/>
          <a:p>
            <a:r>
              <a:rPr lang="en-US"/>
              <a:t>Static equilibrium must be satisfied</a:t>
            </a:r>
          </a:p>
          <a:p>
            <a:r>
              <a:rPr lang="en-US"/>
              <a:t>Three conditions</a:t>
            </a:r>
          </a:p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38100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3200" dirty="0">
                <a:latin typeface="+mn-lt"/>
              </a:rPr>
              <a:t>Typically, # equations &lt; # unknowns </a:t>
            </a:r>
            <a:r>
              <a:rPr lang="en-US" sz="3200" dirty="0">
                <a:latin typeface="+mn-lt"/>
                <a:sym typeface="Wingdings" pitchFamily="2" charset="2"/>
              </a:rPr>
              <a:t> </a:t>
            </a:r>
            <a:r>
              <a:rPr lang="en-US" sz="3200" dirty="0">
                <a:latin typeface="+mn-lt"/>
              </a:rPr>
              <a:t>simplifying assumptions must be used</a:t>
            </a:r>
          </a:p>
          <a:p>
            <a:pPr marL="438150" indent="-319088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3200" dirty="0">
                <a:latin typeface="+mn-lt"/>
              </a:rPr>
              <a:t>Some techniques satisfy all three conditions, some satisfy just a subset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77769" y="2973991"/>
                <a:ext cx="16848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69" y="2973991"/>
                <a:ext cx="168488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29205" y="2951356"/>
                <a:ext cx="1694502" cy="630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205" y="2951356"/>
                <a:ext cx="1694502" cy="6300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90259" y="2973991"/>
                <a:ext cx="16441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latin typeface="Cambria Math" panose="02040503050406030204" pitchFamily="18" charset="0"/>
                        </a:rPr>
                        <m:t>ΣM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259" y="2973991"/>
                <a:ext cx="164416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A339A8-713C-8C2E-D33F-8462DC362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Slope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3489-2DB2-EE69-0C8C-93620353A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44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 rtlCol="0">
        <a:spAutoFit/>
      </a:bodyPr>
      <a:lstStyle>
        <a:defPPr>
          <a:defRPr sz="2800" dirty="0" err="1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causes of slope failure</Template>
  <TotalTime>1827</TotalTime>
  <Words>894</Words>
  <Application>Microsoft Office PowerPoint</Application>
  <PresentationFormat>On-screen Show (4:3)</PresentationFormat>
  <Paragraphs>203</Paragraphs>
  <Slides>35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Cambria Math</vt:lpstr>
      <vt:lpstr>Corbel</vt:lpstr>
      <vt:lpstr>Symbol</vt:lpstr>
      <vt:lpstr>Wingdings</vt:lpstr>
      <vt:lpstr>Wingdings 2</vt:lpstr>
      <vt:lpstr>Wingdings 3</vt:lpstr>
      <vt:lpstr>Module</vt:lpstr>
      <vt:lpstr>Visio</vt:lpstr>
      <vt:lpstr>Equation</vt:lpstr>
      <vt:lpstr>Limit Equilibrium Procedures Part 1</vt:lpstr>
      <vt:lpstr>Slope Stability Analysis Methods</vt:lpstr>
      <vt:lpstr>PowerPoint Presentation</vt:lpstr>
      <vt:lpstr>PowerPoint Presentation</vt:lpstr>
      <vt:lpstr>Limit Equilibrium Method</vt:lpstr>
      <vt:lpstr>Failure Surfaces</vt:lpstr>
      <vt:lpstr>Factor of Safety</vt:lpstr>
      <vt:lpstr>Equilibrium Conditions</vt:lpstr>
      <vt:lpstr>Infinite Slope Analysis</vt:lpstr>
      <vt:lpstr>Infinite Slope Analysis</vt:lpstr>
      <vt:lpstr>Infinite Slope Analysis</vt:lpstr>
      <vt:lpstr>Infinite Slope Analysis</vt:lpstr>
      <vt:lpstr>Infinite Slope Analysis</vt:lpstr>
      <vt:lpstr>Infinite Slope Analysis</vt:lpstr>
      <vt:lpstr>Infinite Slope Analysis</vt:lpstr>
      <vt:lpstr>Total Stress Analysis</vt:lpstr>
      <vt:lpstr>Effective stress analysis</vt:lpstr>
      <vt:lpstr>Log Spiral Technique</vt:lpstr>
      <vt:lpstr>Log Spiral Technique</vt:lpstr>
      <vt:lpstr>Log Spiral Technique</vt:lpstr>
      <vt:lpstr>Log Spiral Summary</vt:lpstr>
      <vt:lpstr>Log Spiral Summary, cont.</vt:lpstr>
      <vt:lpstr>Swedish Method (f=0) </vt:lpstr>
      <vt:lpstr>Swedish Method (f=0)</vt:lpstr>
      <vt:lpstr>Swedish Method</vt:lpstr>
      <vt:lpstr>Swedish Method</vt:lpstr>
      <vt:lpstr>Swedish Method</vt:lpstr>
      <vt:lpstr>Swedish Method</vt:lpstr>
      <vt:lpstr>Swedish Method</vt:lpstr>
      <vt:lpstr>Circular Surface, f ≠ 0</vt:lpstr>
      <vt:lpstr>General Method of Slices</vt:lpstr>
      <vt:lpstr>Method of Slices</vt:lpstr>
      <vt:lpstr>General Method of Slices</vt:lpstr>
      <vt:lpstr>General Method of Slices</vt:lpstr>
      <vt:lpstr>General Method of Slices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Slope Stability Theory</dc:title>
  <dc:creator> Norm Jones</dc:creator>
  <cp:lastModifiedBy>Norm Jones</cp:lastModifiedBy>
  <cp:revision>115</cp:revision>
  <cp:lastPrinted>2018-03-09T22:55:01Z</cp:lastPrinted>
  <dcterms:created xsi:type="dcterms:W3CDTF">2008-09-19T22:08:52Z</dcterms:created>
  <dcterms:modified xsi:type="dcterms:W3CDTF">2025-02-26T00:56:43Z</dcterms:modified>
</cp:coreProperties>
</file>