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9" r:id="rId3"/>
    <p:sldId id="266" r:id="rId4"/>
    <p:sldId id="308" r:id="rId5"/>
    <p:sldId id="265" r:id="rId6"/>
    <p:sldId id="273" r:id="rId7"/>
    <p:sldId id="270" r:id="rId8"/>
    <p:sldId id="272" r:id="rId9"/>
    <p:sldId id="271" r:id="rId10"/>
    <p:sldId id="267" r:id="rId11"/>
    <p:sldId id="268" r:id="rId12"/>
    <p:sldId id="274" r:id="rId13"/>
    <p:sldId id="275" r:id="rId14"/>
    <p:sldId id="307" r:id="rId15"/>
    <p:sldId id="257" r:id="rId16"/>
    <p:sldId id="258" r:id="rId17"/>
    <p:sldId id="259" r:id="rId18"/>
    <p:sldId id="260" r:id="rId19"/>
    <p:sldId id="261" r:id="rId20"/>
    <p:sldId id="262" r:id="rId21"/>
    <p:sldId id="303" r:id="rId22"/>
    <p:sldId id="304" r:id="rId23"/>
    <p:sldId id="264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05" r:id="rId32"/>
    <p:sldId id="284" r:id="rId33"/>
    <p:sldId id="306" r:id="rId34"/>
    <p:sldId id="285" r:id="rId35"/>
    <p:sldId id="286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531" autoAdjust="0"/>
  </p:normalViewPr>
  <p:slideViewPr>
    <p:cSldViewPr>
      <p:cViewPr varScale="1">
        <p:scale>
          <a:sx n="93" d="100"/>
          <a:sy n="93" d="100"/>
        </p:scale>
        <p:origin x="102" y="4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E0E2DE7-6518-4E76-80B2-07EDA3343E34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7D5B687-291D-4FBB-9F47-8A435A4E2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26697FE-E750-448E-AFA4-C9E5781EAE2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A97514-99A2-4AD4-A0FA-C8B7B0A37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1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6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21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2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83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6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4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20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6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6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71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9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25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7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49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56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12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05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46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8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08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8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97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6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http://www.tonygraham.co.uk/house_repair/wattle_daub/soil%20shear%20test%20box.jpg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8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0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0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76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97514-99A2-4AD4-A0FA-C8B7B0A371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F70E-EFED-41C8-A199-6FF6AF519B11}" type="datetimeFigureOut">
              <a:rPr lang="en-US" smtClean="0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C0D9-8E6A-4C07-85DB-7778691182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38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C7913-1C6F-4153-A734-80DAB28CA6D5}" type="datetimeFigureOut">
              <a:rPr lang="en-US" smtClean="0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C0F0-4D68-4711-B867-8858A2DE5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7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AB6A-C4A8-477A-B909-8D37E8BB929F}" type="datetimeFigureOut">
              <a:rPr lang="en-US" smtClean="0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9EBC-4C4C-4C22-9BA7-0C9C3FB13C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1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E5035-274E-4178-A7F2-56F1559C8BF4}" type="datetimeFigureOut">
              <a:rPr lang="en-US" smtClean="0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68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154738" y="6248400"/>
            <a:ext cx="18970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3FBD8-88E6-492A-BCDC-DF688C876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E2BD-1D78-4D58-A417-AD17A0887BD4}" type="datetimeFigureOut">
              <a:rPr lang="en-US" smtClean="0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6AA9-EA67-4763-8029-AA819DEC5E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B224A-9A84-425C-A7D0-DDA1D18C5600}" type="datetimeFigureOut">
              <a:rPr lang="en-US" smtClean="0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D1F7-2CC6-4D8D-A957-303BF9AA21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0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45B4-F6D8-4080-87B8-A9D40440040D}" type="datetimeFigureOut">
              <a:rPr lang="en-US" smtClean="0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FA83-B7C9-4168-BF68-9027852F1B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9E32-4624-4F0A-8BF4-4B04A00BD834}" type="datetimeFigureOut">
              <a:rPr lang="en-US" smtClean="0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482F-2302-495F-A4B3-8B207E032B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4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AC5D-1BAA-4CC0-9D53-325A6D3C9611}" type="datetimeFigureOut">
              <a:rPr lang="en-US" smtClean="0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7F50-ADB4-4137-B048-7F17DFD4EE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E086-AFE5-4E32-B907-86C55A669BBA}" type="datetimeFigureOut">
              <a:rPr lang="en-US" smtClean="0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3869-22FA-4C41-B78C-5A6FA15DCC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DBF8-66A3-4D69-9C05-026BEA984080}" type="datetimeFigureOut">
              <a:rPr lang="en-US" smtClean="0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212D-0C7C-46B3-B99B-D620C1017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1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E7C5-C20D-47B4-BA82-0F3DF5DF32C6}" type="datetimeFigureOut">
              <a:rPr lang="en-US" smtClean="0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AE976-09F2-4B7D-9B6C-C318AFDE1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12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50E5035-274E-4178-A7F2-56F1559C8BF4}" type="datetimeFigureOut">
              <a:rPr lang="en-US" smtClean="0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993FBD8-88E6-492A-BCDC-DF688C876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Shear Strength of Soils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 544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Stresses</a:t>
            </a:r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1339850" y="3133725"/>
          <a:ext cx="16383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228600" progId="Equation.DSMT4">
                  <p:embed/>
                </p:oleObj>
              </mc:Choice>
              <mc:Fallback>
                <p:oleObj name="Equation" r:id="rId3" imgW="78732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3133725"/>
                        <a:ext cx="163830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981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load is increased but drainage is not allowed to occur, effective stress does not change.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1339850" y="4362451"/>
          <a:ext cx="34083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38000" imgH="253800" progId="Equation.DSMT4">
                  <p:embed/>
                </p:oleObj>
              </mc:Choice>
              <mc:Fallback>
                <p:oleObj name="Equation" r:id="rId5" imgW="163800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4362451"/>
                        <a:ext cx="3408363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1339850" y="3748088"/>
          <a:ext cx="15859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228600" progId="Equation.DSMT4">
                  <p:embed/>
                </p:oleObj>
              </mc:Choice>
              <mc:Fallback>
                <p:oleObj name="Equation" r:id="rId7" imgW="76176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3748088"/>
                        <a:ext cx="1585913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339850" y="5029200"/>
          <a:ext cx="15319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5029200"/>
                        <a:ext cx="1531937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85800" y="2057400"/>
          <a:ext cx="7858311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517516" imgH="3412991" progId="Visio.Drawing.11">
                  <p:embed/>
                </p:oleObj>
              </mc:Choice>
              <mc:Fallback>
                <p:oleObj name="Visio" r:id="rId3" imgW="6517516" imgH="3412991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7858311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Stress Failure Envelope</a:t>
            </a:r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3581400" y="4303712"/>
          <a:ext cx="324008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203040" progId="Equation.DSMT4">
                  <p:embed/>
                </p:oleObj>
              </mc:Choice>
              <mc:Fallback>
                <p:oleObj name="Equation" r:id="rId5" imgW="101592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03712"/>
                        <a:ext cx="3240088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565525" y="4989513"/>
          <a:ext cx="41306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95280" imgH="203040" progId="Equation.DSMT4">
                  <p:embed/>
                </p:oleObj>
              </mc:Choice>
              <mc:Fallback>
                <p:oleObj name="Equation" r:id="rId7" imgW="129528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4989513"/>
                        <a:ext cx="41306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 vs. NC Clays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914400" y="2209800"/>
          <a:ext cx="7526717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482576" imgH="3412991" progId="Visio.Drawing.11">
                  <p:embed/>
                </p:oleObj>
              </mc:Choice>
              <mc:Fallback>
                <p:oleObj name="Visio" r:id="rId3" imgW="6482576" imgH="341299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7526717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1295400" y="2322513"/>
          <a:ext cx="6375400" cy="36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375896" imgH="3621486" progId="Visio.Drawing.11">
                  <p:embed/>
                </p:oleObj>
              </mc:Choice>
              <mc:Fallback>
                <p:oleObj name="Visio" r:id="rId3" imgW="6375896" imgH="3621486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22513"/>
                        <a:ext cx="6375400" cy="362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Paths</a:t>
            </a:r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4997068" y="3478765"/>
          <a:ext cx="147637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47568" imgH="2167232" progId="Visio.Drawing.11">
                  <p:embed/>
                </p:oleObj>
              </mc:Choice>
              <mc:Fallback>
                <p:oleObj name="Visio" r:id="rId5" imgW="147568" imgH="2167232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068" y="3478765"/>
                        <a:ext cx="147637" cy="216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3222434" y="4525369"/>
          <a:ext cx="186531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1865971" imgH="1134437" progId="Visio.Drawing.11">
                  <p:embed/>
                </p:oleObj>
              </mc:Choice>
              <mc:Fallback>
                <p:oleObj name="Visio" r:id="rId7" imgW="1865971" imgH="1134437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434" y="4525369"/>
                        <a:ext cx="1865313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19400" y="3021565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Drained stress path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4926565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Undrained stress path</a:t>
            </a:r>
          </a:p>
        </p:txBody>
      </p:sp>
      <p:sp>
        <p:nvSpPr>
          <p:cNvPr id="11" name="Freeform 10"/>
          <p:cNvSpPr/>
          <p:nvPr/>
        </p:nvSpPr>
        <p:spPr>
          <a:xfrm>
            <a:off x="3644348" y="3379374"/>
            <a:ext cx="1364974" cy="967408"/>
          </a:xfrm>
          <a:custGeom>
            <a:avLst/>
            <a:gdLst>
              <a:gd name="connsiteX0" fmla="*/ 0 w 1364974"/>
              <a:gd name="connsiteY0" fmla="*/ 0 h 967408"/>
              <a:gd name="connsiteX1" fmla="*/ 742122 w 1364974"/>
              <a:gd name="connsiteY1" fmla="*/ 795130 h 967408"/>
              <a:gd name="connsiteX2" fmla="*/ 1364974 w 1364974"/>
              <a:gd name="connsiteY2" fmla="*/ 967408 h 96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974" h="967408">
                <a:moveTo>
                  <a:pt x="0" y="0"/>
                </a:moveTo>
                <a:cubicBezTo>
                  <a:pt x="257313" y="316947"/>
                  <a:pt x="514626" y="633895"/>
                  <a:pt x="742122" y="795130"/>
                </a:cubicBezTo>
                <a:cubicBezTo>
                  <a:pt x="969618" y="956365"/>
                  <a:pt x="1167296" y="961886"/>
                  <a:pt x="1364974" y="967408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5029200" y="3021565"/>
          <a:ext cx="769937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770549" imgH="2608795" progId="Visio.Drawing.11">
                  <p:embed/>
                </p:oleObj>
              </mc:Choice>
              <mc:Fallback>
                <p:oleObj name="Visio" r:id="rId9" imgW="770549" imgH="2608795" progId="Visio.Drawing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021565"/>
                        <a:ext cx="769937" cy="260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10200" y="3631165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Undrained stress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31C17-FC44-F054-8D94-ACA4CC94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Triaxial Test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9D0A0-5762-6A47-D1B6-5C6D06952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8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Triaxial Test Apparatus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Triaxial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Two types of test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Compression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Extension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Two stages in test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Consolidation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Shearing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Three types of drainage conditions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Consolidated drained (CD)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Consolidated </a:t>
            </a:r>
            <a:r>
              <a:rPr lang="en-US" dirty="0" err="1"/>
              <a:t>undrained</a:t>
            </a:r>
            <a:r>
              <a:rPr lang="en-US" dirty="0"/>
              <a:t> (CU)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Unconsolidated </a:t>
            </a:r>
            <a:r>
              <a:rPr lang="en-US" dirty="0" err="1"/>
              <a:t>undrained</a:t>
            </a:r>
            <a:r>
              <a:rPr lang="en-US" dirty="0"/>
              <a:t> (UU)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Compression Test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838200" y="2133600"/>
          <a:ext cx="77692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9417577" imgH="4896284" progId="Visio.Drawing.11">
                  <p:embed/>
                </p:oleObj>
              </mc:Choice>
              <mc:Fallback>
                <p:oleObj name="Visio" r:id="rId3" imgW="9417577" imgH="489628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776922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Consolidated Drained (CD) Test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19200" y="2514600"/>
          <a:ext cx="6859588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859115" imgH="2843724" progId="Visio.Drawing.11">
                  <p:embed/>
                </p:oleObj>
              </mc:Choice>
              <mc:Fallback>
                <p:oleObj name="Visio" r:id="rId3" imgW="6859115" imgH="284372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859588" cy="284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CD Test, cont.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9600" y="1676400"/>
          <a:ext cx="7683500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9054419" imgH="4706777" progId="Visio.Drawing.11">
                  <p:embed/>
                </p:oleObj>
              </mc:Choice>
              <mc:Fallback>
                <p:oleObj name="Visio" r:id="rId3" imgW="9054419" imgH="470677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7683500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447800" y="6248400"/>
            <a:ext cx="662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latin typeface="Corbel" pitchFamily="34" charset="0"/>
              </a:rPr>
              <a:t>This is called CID or ICD (I = isotropic)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for analysis to be useful, must have correct problem, correctly formulated.</a:t>
            </a:r>
          </a:p>
          <a:p>
            <a:r>
              <a:rPr lang="en-US" dirty="0"/>
              <a:t>Requires</a:t>
            </a:r>
          </a:p>
          <a:p>
            <a:pPr lvl="1"/>
            <a:r>
              <a:rPr lang="en-US" dirty="0"/>
              <a:t>Mastery of soil mechanics</a:t>
            </a:r>
          </a:p>
          <a:p>
            <a:pPr lvl="1"/>
            <a:r>
              <a:rPr lang="en-US" dirty="0"/>
              <a:t>Knowledge of geology and site conditions</a:t>
            </a:r>
          </a:p>
          <a:p>
            <a:pPr lvl="1"/>
            <a:r>
              <a:rPr lang="en-US" dirty="0"/>
              <a:t>Knowledge of the properties of the soils at the site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CD Test, cont.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5400" y="2209800"/>
          <a:ext cx="6342063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342070" imgH="3411874" progId="Visio.Drawing.11">
                  <p:embed/>
                </p:oleObj>
              </mc:Choice>
              <mc:Fallback>
                <p:oleObj name="Visio" r:id="rId3" imgW="6342070" imgH="341187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6342063" cy="341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c 5"/>
          <p:cNvSpPr/>
          <p:nvPr/>
        </p:nvSpPr>
        <p:spPr>
          <a:xfrm>
            <a:off x="2962275" y="5230813"/>
            <a:ext cx="533400" cy="533400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>
            <a:off x="2962275" y="4903788"/>
            <a:ext cx="1143000" cy="1143000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2962275" y="4603750"/>
            <a:ext cx="1762125" cy="1760538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2962275" y="4330700"/>
            <a:ext cx="2295525" cy="2293938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>
            <a:off x="2959100" y="4016375"/>
            <a:ext cx="2971800" cy="2944813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5600" y="37338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rbel" pitchFamily="34" charset="0"/>
              </a:rPr>
              <a:t>Failure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58674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Symbol" pitchFamily="18" charset="2"/>
              </a:rPr>
              <a:t>s</a:t>
            </a:r>
            <a:r>
              <a:rPr lang="en-US" sz="2400">
                <a:latin typeface="Corbel" pitchFamily="34" charset="0"/>
              </a:rPr>
              <a:t>’</a:t>
            </a:r>
            <a:r>
              <a:rPr lang="en-US" sz="2400" baseline="-25000">
                <a:latin typeface="Corbel" pitchFamily="34" charset="0"/>
              </a:rPr>
              <a:t>3f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38800" y="54816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Symbol" pitchFamily="18" charset="2"/>
              </a:rPr>
              <a:t>s</a:t>
            </a:r>
            <a:r>
              <a:rPr lang="en-US" sz="2400">
                <a:latin typeface="Corbel" pitchFamily="34" charset="0"/>
              </a:rPr>
              <a:t>’</a:t>
            </a:r>
            <a:r>
              <a:rPr lang="en-US" sz="2400" baseline="-25000">
                <a:latin typeface="Corbel" pitchFamily="34" charset="0"/>
              </a:rPr>
              <a:t>1f</a:t>
            </a:r>
          </a:p>
        </p:txBody>
      </p:sp>
      <p:sp>
        <p:nvSpPr>
          <p:cNvPr id="4108" name="TextBox 13"/>
          <p:cNvSpPr txBox="1">
            <a:spLocks noChangeArrowheads="1"/>
          </p:cNvSpPr>
          <p:nvPr/>
        </p:nvSpPr>
        <p:spPr bwMode="auto">
          <a:xfrm>
            <a:off x="2630488" y="54816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Symbol" pitchFamily="18" charset="2"/>
              </a:rPr>
              <a:t>s</a:t>
            </a:r>
            <a:r>
              <a:rPr lang="en-US" sz="2400" baseline="-25000">
                <a:latin typeface="Corbel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Mohr’s Circle and Failure Envelope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248400" y="1905000"/>
            <a:ext cx="1981200" cy="95410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NC Clays or Loose Sands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792500"/>
              </p:ext>
            </p:extLst>
          </p:nvPr>
        </p:nvGraphicFramePr>
        <p:xfrm>
          <a:off x="1066800" y="1676400"/>
          <a:ext cx="5496921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648534" imgH="5829200" progId="Visio.Drawing.15">
                  <p:embed/>
                </p:oleObj>
              </mc:Choice>
              <mc:Fallback>
                <p:oleObj name="Visio" r:id="rId3" imgW="6648534" imgH="58292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676400"/>
                        <a:ext cx="5496921" cy="481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29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Mohr’s Circle and Failure Envelope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4512"/>
              </p:ext>
            </p:extLst>
          </p:nvPr>
        </p:nvGraphicFramePr>
        <p:xfrm>
          <a:off x="114300" y="1403350"/>
          <a:ext cx="9029700" cy="558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9029734" imgH="5581785" progId="Visio.Drawing.15">
                  <p:embed/>
                </p:oleObj>
              </mc:Choice>
              <mc:Fallback>
                <p:oleObj name="Visio" r:id="rId3" imgW="9029734" imgH="55817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" y="1403350"/>
                        <a:ext cx="9029700" cy="558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715000" y="1752600"/>
            <a:ext cx="3276600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OC Clays or Dense Sands</a:t>
            </a:r>
          </a:p>
        </p:txBody>
      </p:sp>
    </p:spTree>
    <p:extLst>
      <p:ext uri="{BB962C8B-B14F-4D97-AF65-F5344CB8AC3E}">
        <p14:creationId xmlns:p14="http://schemas.microsoft.com/office/powerpoint/2010/main" val="3848104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Consolidated </a:t>
            </a:r>
            <a:r>
              <a:rPr lang="en-US" dirty="0" err="1"/>
              <a:t>Undrained</a:t>
            </a:r>
            <a:r>
              <a:rPr lang="en-US" dirty="0"/>
              <a:t> (CU) Test</a:t>
            </a:r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533400" y="2362200"/>
          <a:ext cx="8037512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038171" imgH="3414107" progId="Visio.Drawing.11">
                  <p:embed/>
                </p:oleObj>
              </mc:Choice>
              <mc:Fallback>
                <p:oleObj name="Visio" r:id="rId3" imgW="8038171" imgH="3414107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8037512" cy="341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Test, cont.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685800" y="1981200"/>
          <a:ext cx="792449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9233953" imgH="4706777" progId="Visio.Drawing.11">
                  <p:embed/>
                </p:oleObj>
              </mc:Choice>
              <mc:Fallback>
                <p:oleObj name="Visio" r:id="rId3" imgW="9233953" imgH="4706777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92449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0" y="5181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3</a:t>
            </a:r>
            <a:r>
              <a:rPr lang="en-US" dirty="0"/>
              <a:t>’=?</a:t>
            </a:r>
            <a:br>
              <a:rPr lang="en-US" dirty="0"/>
            </a:br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/>
              <a:t>1</a:t>
            </a:r>
            <a:r>
              <a:rPr lang="en-US" dirty="0"/>
              <a:t>’=?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6019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</a:t>
            </a:r>
            <a:r>
              <a:rPr lang="en-US"/>
              <a:t>Stress Analysis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371600" y="2209800"/>
          <a:ext cx="6342062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342070" imgH="3411874" progId="Visio.Drawing.11">
                  <p:embed/>
                </p:oleObj>
              </mc:Choice>
              <mc:Fallback>
                <p:oleObj name="Visio" r:id="rId3" imgW="6342070" imgH="3411874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09800"/>
                        <a:ext cx="6342062" cy="341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c 4"/>
          <p:cNvSpPr/>
          <p:nvPr/>
        </p:nvSpPr>
        <p:spPr>
          <a:xfrm>
            <a:off x="3054007" y="5150651"/>
            <a:ext cx="657598" cy="657598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>
            <a:off x="3054007" y="4747481"/>
            <a:ext cx="1409139" cy="1409139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>
            <a:off x="3054007" y="4377581"/>
            <a:ext cx="2172422" cy="2170465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3054007" y="4040953"/>
            <a:ext cx="2830020" cy="2828064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3733800"/>
            <a:ext cx="1409139" cy="45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orbel" pitchFamily="34" charset="0"/>
              </a:rPr>
              <a:t>Failure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5791200"/>
            <a:ext cx="939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=s</a:t>
            </a:r>
            <a:r>
              <a:rPr lang="en-US" sz="2400" baseline="-25000" dirty="0">
                <a:latin typeface="Corbel" pitchFamily="34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61374" y="5410200"/>
            <a:ext cx="939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-25000" dirty="0">
                <a:latin typeface="Corbel" pitchFamily="34" charset="0"/>
              </a:rPr>
              <a:t>1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644966" y="5459878"/>
            <a:ext cx="939426" cy="56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-25000" dirty="0">
                <a:latin typeface="Corbel" pitchFamily="34" charset="0"/>
              </a:rPr>
              <a:t>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Test, 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066800" y="1951038"/>
          <a:ext cx="7600069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375896" imgH="3412991" progId="Visio.Drawing.11">
                  <p:embed/>
                </p:oleObj>
              </mc:Choice>
              <mc:Fallback>
                <p:oleObj name="Visio" r:id="rId3" imgW="6375896" imgH="341299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51038"/>
                        <a:ext cx="7600069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CU-bar Test</a:t>
            </a:r>
          </a:p>
        </p:txBody>
      </p:sp>
      <p:sp>
        <p:nvSpPr>
          <p:cNvPr id="4" name="Arc 3"/>
          <p:cNvSpPr/>
          <p:nvPr/>
        </p:nvSpPr>
        <p:spPr>
          <a:xfrm>
            <a:off x="3646980" y="5529298"/>
            <a:ext cx="657598" cy="657598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>
            <a:off x="3179672" y="5257800"/>
            <a:ext cx="1201267" cy="1201267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>
            <a:off x="2716083" y="4992639"/>
            <a:ext cx="1746666" cy="1745093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>
            <a:off x="2436032" y="4800601"/>
            <a:ext cx="2091896" cy="2090450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5001" y="4583668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rbel" pitchFamily="34" charset="0"/>
              </a:rPr>
              <a:t>Failure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810000" y="58674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Symbol" pitchFamily="18" charset="2"/>
              </a:rPr>
              <a:t>s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’</a:t>
            </a:r>
            <a:r>
              <a:rPr lang="en-US" sz="2400" baseline="-25000" dirty="0" err="1">
                <a:latin typeface="Corbel" pitchFamily="34" charset="0"/>
              </a:rPr>
              <a:t>c</a:t>
            </a:r>
            <a:endParaRPr lang="en-US" sz="2400" baseline="-25000" dirty="0">
              <a:latin typeface="Corbel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343400" y="57912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</a:t>
            </a:r>
            <a:r>
              <a:rPr lang="en-US" sz="2400" baseline="-25000" dirty="0">
                <a:latin typeface="Corbel" pitchFamily="34" charset="0"/>
              </a:rPr>
              <a:t>1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057400" y="57912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</a:t>
            </a:r>
            <a:r>
              <a:rPr lang="en-US" sz="2400" baseline="-25000" dirty="0">
                <a:latin typeface="Corbel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19812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 is measured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4038600"/>
            <a:ext cx="264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Effective stress analysis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286000" y="25146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</a:t>
            </a:r>
            <a:r>
              <a:rPr lang="en-US" sz="2400" baseline="-25000" dirty="0">
                <a:latin typeface="Corbel" pitchFamily="34" charset="0"/>
              </a:rPr>
              <a:t>1</a:t>
            </a:r>
            <a:r>
              <a:rPr lang="en-US" sz="2400" dirty="0">
                <a:latin typeface="Corbel" pitchFamily="34" charset="0"/>
              </a:rPr>
              <a:t>=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-25000" dirty="0">
                <a:latin typeface="Corbel" pitchFamily="34" charset="0"/>
              </a:rPr>
              <a:t>1</a:t>
            </a:r>
            <a:r>
              <a:rPr lang="en-US" sz="2400" dirty="0">
                <a:latin typeface="Corbel" pitchFamily="34" charset="0"/>
              </a:rPr>
              <a:t> - u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2286000" y="30480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</a:t>
            </a:r>
            <a:r>
              <a:rPr lang="en-US" sz="2400" baseline="-25000" dirty="0">
                <a:latin typeface="Corbel" pitchFamily="34" charset="0"/>
              </a:rPr>
              <a:t>3</a:t>
            </a:r>
            <a:r>
              <a:rPr lang="en-US" sz="2400" dirty="0">
                <a:latin typeface="Corbel" pitchFamily="34" charset="0"/>
              </a:rPr>
              <a:t>=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-25000" dirty="0">
                <a:latin typeface="Corbel" pitchFamily="34" charset="0"/>
              </a:rPr>
              <a:t>3</a:t>
            </a:r>
            <a:r>
              <a:rPr lang="en-US" sz="2400" dirty="0">
                <a:latin typeface="Corbel" pitchFamily="34" charset="0"/>
              </a:rPr>
              <a:t> - 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vs. CU-bar Tests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685800" y="1828800"/>
          <a:ext cx="7543800" cy="4643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375896" imgH="3924921" progId="Visio.Drawing.11">
                  <p:embed/>
                </p:oleObj>
              </mc:Choice>
              <mc:Fallback>
                <p:oleObj name="Visio" r:id="rId3" imgW="6375896" imgH="392492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7543800" cy="4643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2286000"/>
            <a:ext cx="2388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f</a:t>
            </a:r>
            <a:r>
              <a:rPr lang="en-US" sz="2400" baseline="-25000" dirty="0" err="1"/>
              <a:t>cu</a:t>
            </a:r>
            <a:r>
              <a:rPr lang="en-US" sz="2400" dirty="0"/>
              <a:t> &gt; </a:t>
            </a:r>
            <a:r>
              <a:rPr lang="en-US" sz="2400" dirty="0" err="1">
                <a:latin typeface="Symbol" pitchFamily="18" charset="2"/>
              </a:rPr>
              <a:t>f</a:t>
            </a:r>
            <a:r>
              <a:rPr lang="en-US" sz="2400" baseline="-25000" dirty="0" err="1"/>
              <a:t>cu</a:t>
            </a:r>
            <a:r>
              <a:rPr lang="en-US" sz="2400" dirty="0"/>
              <a:t>  if u &gt; 0</a:t>
            </a:r>
          </a:p>
          <a:p>
            <a:r>
              <a:rPr lang="en-US" sz="2400" dirty="0" err="1">
                <a:latin typeface="Symbol" pitchFamily="18" charset="2"/>
              </a:rPr>
              <a:t>f</a:t>
            </a:r>
            <a:r>
              <a:rPr lang="en-US" sz="2400" baseline="-25000" dirty="0" err="1"/>
              <a:t>cu</a:t>
            </a:r>
            <a:r>
              <a:rPr lang="en-US" sz="2400" dirty="0"/>
              <a:t> &lt; </a:t>
            </a:r>
            <a:r>
              <a:rPr lang="en-US" sz="2400" dirty="0" err="1">
                <a:latin typeface="Symbol" pitchFamily="18" charset="2"/>
              </a:rPr>
              <a:t>f</a:t>
            </a:r>
            <a:r>
              <a:rPr lang="en-US" sz="2400" baseline="-25000" dirty="0" err="1"/>
              <a:t>cu</a:t>
            </a:r>
            <a:r>
              <a:rPr lang="en-US" sz="2400" dirty="0"/>
              <a:t>  if u &lt; 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70528" y="2462304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70528" y="28194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250950"/>
          </a:xfrm>
        </p:spPr>
        <p:txBody>
          <a:bodyPr>
            <a:normAutofit fontScale="90000"/>
          </a:bodyPr>
          <a:lstStyle/>
          <a:p>
            <a:r>
              <a:rPr lang="en-US" dirty="0"/>
              <a:t>Unconsolidated </a:t>
            </a:r>
            <a:r>
              <a:rPr lang="en-US" dirty="0" err="1"/>
              <a:t>Undrained</a:t>
            </a:r>
            <a:r>
              <a:rPr lang="en-US" dirty="0"/>
              <a:t> (UU) Test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457200" y="1959603"/>
          <a:ext cx="7924800" cy="4033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702255" imgH="3411874" progId="Visio.Drawing.11">
                  <p:embed/>
                </p:oleObj>
              </mc:Choice>
              <mc:Fallback>
                <p:oleObj name="Visio" r:id="rId3" imgW="6702255" imgH="3411874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59603"/>
                        <a:ext cx="7924800" cy="4033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c 4"/>
          <p:cNvSpPr/>
          <p:nvPr/>
        </p:nvSpPr>
        <p:spPr>
          <a:xfrm>
            <a:off x="2883838" y="5240311"/>
            <a:ext cx="1227430" cy="1227431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>
            <a:off x="2883838" y="4487780"/>
            <a:ext cx="2630209" cy="2630209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>
            <a:off x="2883838" y="3797348"/>
            <a:ext cx="4054904" cy="4051252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71800" y="3483603"/>
            <a:ext cx="1362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rbel" pitchFamily="34" charset="0"/>
              </a:rPr>
              <a:t>Failure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1" y="6176946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=s</a:t>
            </a:r>
            <a:r>
              <a:rPr lang="en-US" sz="2400" baseline="-25000" dirty="0">
                <a:latin typeface="Corbel" pitchFamily="34" charset="0"/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29400" y="5765138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-25000" dirty="0">
                <a:latin typeface="Corbel" pitchFamily="34" charset="0"/>
              </a:rPr>
              <a:t>1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120348" y="5817496"/>
            <a:ext cx="1753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-25000" dirty="0">
                <a:latin typeface="Corbel" pitchFamily="34" charset="0"/>
              </a:rPr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2209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Unsaturated Soils</a:t>
            </a:r>
          </a:p>
        </p:txBody>
      </p:sp>
      <p:sp>
        <p:nvSpPr>
          <p:cNvPr id="13" name="Arc 12"/>
          <p:cNvSpPr/>
          <p:nvPr/>
        </p:nvSpPr>
        <p:spPr>
          <a:xfrm>
            <a:off x="2887370" y="4944768"/>
            <a:ext cx="1913230" cy="1913232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UU Test, cont.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Saturated Soils: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5791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Shear strength is a function of effective stress and density. Since neither change, strength is not affected by confining stress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45609"/>
              </p:ext>
            </p:extLst>
          </p:nvPr>
        </p:nvGraphicFramePr>
        <p:xfrm>
          <a:off x="838200" y="2133600"/>
          <a:ext cx="7315200" cy="439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9791732" imgH="5886405" progId="Visio.Drawing.15">
                  <p:embed/>
                </p:oleObj>
              </mc:Choice>
              <mc:Fallback>
                <p:oleObj name="Visio" r:id="rId3" imgW="9791732" imgH="588640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133600"/>
                        <a:ext cx="7315200" cy="4396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Stress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33400" y="2133600"/>
          <a:ext cx="42005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200664" imgH="3429000" progId="Visio.Drawing.11">
                  <p:embed/>
                </p:oleObj>
              </mc:Choice>
              <mc:Fallback>
                <p:oleObj name="Visio" r:id="rId3" imgW="4200664" imgH="3429000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42005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600" y="201771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Stress: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715000" y="2551114"/>
          <a:ext cx="1295400" cy="92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2080" imgH="444240" progId="Equation.DSMT4">
                  <p:embed/>
                </p:oleObj>
              </mc:Choice>
              <mc:Fallback>
                <p:oleObj name="Equation" r:id="rId5" imgW="62208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51114"/>
                        <a:ext cx="1295400" cy="9252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81600" y="361791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Stress: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595938" y="4138613"/>
          <a:ext cx="15335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457200" progId="Equation.DSMT4">
                  <p:embed/>
                </p:oleObj>
              </mc:Choice>
              <mc:Fallback>
                <p:oleObj name="Equation" r:id="rId7" imgW="7365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4138613"/>
                        <a:ext cx="1533525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638800" y="5334000"/>
          <a:ext cx="12684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164880" progId="Equation.DSMT4">
                  <p:embed/>
                </p:oleObj>
              </mc:Choice>
              <mc:Fallback>
                <p:oleObj name="Equation" r:id="rId9" imgW="609480" imgH="164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334000"/>
                        <a:ext cx="1268412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71600" y="6096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Shear strength = f(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b="1" dirty="0">
                <a:solidFill>
                  <a:srgbClr val="FF0000"/>
                </a:solidFill>
              </a:rPr>
              <a:t>’, n)</a:t>
            </a:r>
          </a:p>
        </p:txBody>
      </p: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5638800" y="5867400"/>
          <a:ext cx="12684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480" imgH="164880" progId="Equation.DSMT4">
                  <p:embed/>
                </p:oleObj>
              </mc:Choice>
              <mc:Fallback>
                <p:oleObj name="Equation" r:id="rId11" imgW="609480" imgH="164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867400"/>
                        <a:ext cx="1268413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UU Test, cont.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048042" y="1752600"/>
          <a:ext cx="680055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765817" imgH="3411874" progId="Visio.Drawing.11">
                  <p:embed/>
                </p:oleObj>
              </mc:Choice>
              <mc:Fallback>
                <p:oleObj name="Visio" r:id="rId3" imgW="6765817" imgH="3411874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042" y="1752600"/>
                        <a:ext cx="680055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449956"/>
            <a:ext cx="307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Undrained</a:t>
            </a:r>
            <a:r>
              <a:rPr lang="en-US" sz="2000" dirty="0"/>
              <a:t> shear strength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54864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 </a:t>
            </a:r>
            <a:r>
              <a:rPr lang="en-US" sz="2000" dirty="0" err="1"/>
              <a:t>C</a:t>
            </a:r>
            <a:r>
              <a:rPr lang="en-US" sz="2000" baseline="-25000" dirty="0" err="1"/>
              <a:t>uu</a:t>
            </a:r>
            <a:endParaRPr lang="en-US" sz="2000" baseline="-25000" dirty="0"/>
          </a:p>
          <a:p>
            <a:r>
              <a:rPr lang="en-US" sz="2000" dirty="0"/>
              <a:t>= S</a:t>
            </a:r>
            <a:r>
              <a:rPr lang="en-US" sz="2000" baseline="-25000" dirty="0"/>
              <a:t>u</a:t>
            </a:r>
          </a:p>
          <a:p>
            <a:r>
              <a:rPr lang="en-US" sz="2000" dirty="0"/>
              <a:t>= 1/2(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–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  <a:r>
              <a:rPr lang="en-US" sz="2000" baseline="-25000" dirty="0"/>
              <a:t>f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Unconfined Compression Test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409976"/>
            <a:ext cx="3613598" cy="533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57400"/>
            <a:ext cx="4336309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84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Unconfined Compression Test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741381"/>
              </p:ext>
            </p:extLst>
          </p:nvPr>
        </p:nvGraphicFramePr>
        <p:xfrm>
          <a:off x="568325" y="2057400"/>
          <a:ext cx="7356475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356460" imgH="4082409" progId="Visio.Drawing.11">
                  <p:embed/>
                </p:oleObj>
              </mc:Choice>
              <mc:Fallback>
                <p:oleObj name="Visio" r:id="rId3" imgW="7356460" imgH="40824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2057400"/>
                        <a:ext cx="7356475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c 3"/>
          <p:cNvSpPr/>
          <p:nvPr/>
        </p:nvSpPr>
        <p:spPr>
          <a:xfrm>
            <a:off x="3061223" y="4975267"/>
            <a:ext cx="1227430" cy="1227431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>
            <a:off x="3061223" y="4262492"/>
            <a:ext cx="2630209" cy="2630209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>
            <a:off x="3061223" y="3572060"/>
            <a:ext cx="4054904" cy="4051252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87725" y="2971800"/>
            <a:ext cx="1362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rbel" pitchFamily="34" charset="0"/>
              </a:rPr>
              <a:t>Failure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20586" y="5562600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-25000" dirty="0">
                <a:latin typeface="Corbel" pitchFamily="34" charset="0"/>
              </a:rPr>
              <a:t>3f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06785" y="553985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-25000" dirty="0">
                <a:latin typeface="Corbel" pitchFamily="34" charset="0"/>
              </a:rPr>
              <a:t>1f</a:t>
            </a:r>
          </a:p>
        </p:txBody>
      </p:sp>
      <p:sp>
        <p:nvSpPr>
          <p:cNvPr id="11" name="Arc 10"/>
          <p:cNvSpPr/>
          <p:nvPr/>
        </p:nvSpPr>
        <p:spPr>
          <a:xfrm>
            <a:off x="3064755" y="4639968"/>
            <a:ext cx="1913230" cy="1913232"/>
          </a:xfrm>
          <a:prstGeom prst="arc">
            <a:avLst>
              <a:gd name="adj1" fmla="val 108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3082925" y="3558208"/>
            <a:ext cx="19812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8107" y="6044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q</a:t>
            </a:r>
            <a:r>
              <a:rPr lang="en-US" sz="3200" baseline="-25000" dirty="0" err="1"/>
              <a:t>u</a:t>
            </a:r>
            <a:endParaRPr lang="en-US" sz="32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1752600"/>
            <a:ext cx="487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en-US" sz="2000" dirty="0" err="1"/>
              <a:t>q</a:t>
            </a:r>
            <a:r>
              <a:rPr lang="en-US" sz="2000" baseline="-25000" dirty="0" err="1"/>
              <a:t>u</a:t>
            </a:r>
            <a:r>
              <a:rPr lang="en-US" sz="2000" dirty="0"/>
              <a:t>	= unconfined compressive strength</a:t>
            </a:r>
          </a:p>
          <a:p>
            <a:pPr marL="463550" indent="-463550"/>
            <a:r>
              <a:rPr lang="en-US" sz="2000" dirty="0"/>
              <a:t>	= (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–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  <a:r>
              <a:rPr lang="en-US" sz="2000" baseline="-25000" dirty="0"/>
              <a:t>f</a:t>
            </a:r>
            <a:r>
              <a:rPr lang="en-US" sz="2000" dirty="0"/>
              <a:t> =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baseline="-25000" dirty="0"/>
              <a:t>1f</a:t>
            </a:r>
          </a:p>
          <a:p>
            <a:pPr marL="463550" indent="-463550"/>
            <a:r>
              <a:rPr lang="en-US" sz="2000" dirty="0"/>
              <a:t>S</a:t>
            </a:r>
            <a:r>
              <a:rPr lang="en-US" sz="2000" baseline="-25000" dirty="0"/>
              <a:t>u</a:t>
            </a:r>
            <a:r>
              <a:rPr lang="en-US" sz="2000" dirty="0"/>
              <a:t>	= ½ </a:t>
            </a:r>
            <a:r>
              <a:rPr lang="en-US" sz="2000" dirty="0" err="1"/>
              <a:t>q</a:t>
            </a:r>
            <a:r>
              <a:rPr lang="en-US" sz="2000" baseline="-25000" dirty="0" err="1"/>
              <a:t>u</a:t>
            </a:r>
            <a:endParaRPr lang="en-US" sz="2000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82924" y="6172200"/>
            <a:ext cx="4066761" cy="0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46791" y="405519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</a:t>
            </a:r>
            <a:r>
              <a:rPr lang="en-US" sz="3200" baseline="-25000" dirty="0"/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1" grpId="0" animBg="1"/>
      <p:bldP spid="14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C/P Diagrams (Su vs. Depth)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562900"/>
              </p:ext>
            </p:extLst>
          </p:nvPr>
        </p:nvGraphicFramePr>
        <p:xfrm>
          <a:off x="533400" y="1676400"/>
          <a:ext cx="5073650" cy="4878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100640" imgH="6827089" progId="Visio.Drawing.15">
                  <p:embed/>
                </p:oleObj>
              </mc:Choice>
              <mc:Fallback>
                <p:oleObj name="Visio" r:id="rId3" imgW="7100640" imgH="682708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676400"/>
                        <a:ext cx="5073650" cy="4878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6248400" y="2057400"/>
            <a:ext cx="24384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The undrained strength (Su) is a function of the in situ stress and soil density. Su generally increases with depth</a:t>
            </a:r>
          </a:p>
        </p:txBody>
      </p:sp>
    </p:spTree>
    <p:extLst>
      <p:ext uri="{BB962C8B-B14F-4D97-AF65-F5344CB8AC3E}">
        <p14:creationId xmlns:p14="http://schemas.microsoft.com/office/powerpoint/2010/main" val="1438955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Drained vs. </a:t>
            </a:r>
            <a:r>
              <a:rPr lang="en-US" dirty="0" err="1"/>
              <a:t>Undrained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do you use?</a:t>
            </a:r>
          </a:p>
          <a:p>
            <a:pPr lvl="1"/>
            <a:r>
              <a:rPr lang="en-US" dirty="0"/>
              <a:t>Strength is a function of effective stress</a:t>
            </a:r>
          </a:p>
          <a:p>
            <a:pPr lvl="1"/>
            <a:r>
              <a:rPr lang="en-US" dirty="0"/>
              <a:t>Effective stress is a function of pore pressures and loading conditions</a:t>
            </a:r>
          </a:p>
          <a:p>
            <a:pPr lvl="1"/>
            <a:r>
              <a:rPr lang="en-US" dirty="0"/>
              <a:t>Need to carefully consider what happens to effective stress over time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Drained vs. </a:t>
            </a:r>
            <a:r>
              <a:rPr lang="en-US" dirty="0" err="1"/>
              <a:t>Undrained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effective stresses will </a:t>
            </a:r>
            <a:r>
              <a:rPr lang="en-US" b="1" dirty="0"/>
              <a:t>increase</a:t>
            </a:r>
            <a:r>
              <a:rPr lang="en-US" dirty="0"/>
              <a:t> over time, short-term or </a:t>
            </a:r>
            <a:r>
              <a:rPr lang="en-US" b="1" dirty="0" err="1">
                <a:solidFill>
                  <a:srgbClr val="FF0000"/>
                </a:solidFill>
              </a:rPr>
              <a:t>undrained</a:t>
            </a:r>
            <a:r>
              <a:rPr lang="en-US" dirty="0"/>
              <a:t> conditions will be critical</a:t>
            </a:r>
          </a:p>
          <a:p>
            <a:r>
              <a:rPr lang="en-US" dirty="0"/>
              <a:t>If effective stresses will </a:t>
            </a:r>
            <a:r>
              <a:rPr lang="en-US" b="1" dirty="0"/>
              <a:t>decrease</a:t>
            </a:r>
            <a:r>
              <a:rPr lang="en-US" dirty="0"/>
              <a:t> over time, long-term or </a:t>
            </a:r>
            <a:r>
              <a:rPr lang="en-US" b="1" dirty="0">
                <a:solidFill>
                  <a:srgbClr val="FF0000"/>
                </a:solidFill>
              </a:rPr>
              <a:t>drained</a:t>
            </a:r>
            <a:r>
              <a:rPr lang="en-US" dirty="0"/>
              <a:t> conditions may be critical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EA2E5-9782-1BEE-5951-0AE2E5BF8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BC43D-A504-8AA8-4FA2-CB991E1B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Shear Test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907FD-0183-A010-3104-FB3D8E2D0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4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Shear Test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7400"/>
            <a:ext cx="6210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Results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219200" y="1905000"/>
          <a:ext cx="6454775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454698" imgH="3411874" progId="Visio.Drawing.11">
                  <p:embed/>
                </p:oleObj>
              </mc:Choice>
              <mc:Fallback>
                <p:oleObj name="Visio" r:id="rId3" imgW="6454698" imgH="3411874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05000"/>
                        <a:ext cx="6454775" cy="341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819400" y="5791200"/>
          <a:ext cx="2915716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203040" progId="Equation.DSMT4">
                  <p:embed/>
                </p:oleObj>
              </mc:Choice>
              <mc:Fallback>
                <p:oleObj name="Equation" r:id="rId5" imgW="9144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791200"/>
                        <a:ext cx="2915716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Drained vs. </a:t>
            </a:r>
            <a:r>
              <a:rPr lang="en-US" dirty="0" err="1"/>
              <a:t>Undrained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Drained</a:t>
            </a:r>
          </a:p>
          <a:p>
            <a:pPr lvl="1"/>
            <a:r>
              <a:rPr lang="en-US" dirty="0"/>
              <a:t>Water is able to flow out and pore pressures are allowed to dissipate</a:t>
            </a:r>
          </a:p>
          <a:p>
            <a:r>
              <a:rPr lang="en-US" dirty="0" err="1"/>
              <a:t>Undrained</a:t>
            </a:r>
            <a:endParaRPr lang="en-US" dirty="0"/>
          </a:p>
          <a:p>
            <a:pPr lvl="1"/>
            <a:r>
              <a:rPr lang="en-US" dirty="0"/>
              <a:t>No flow of water or the flow of water is too slow to adequately dissipate pore pressures due to loading or shearing.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required for drainage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0" y="0"/>
          <a:ext cx="695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500" imgH="457200" progId="Equation.DSMT4">
                  <p:embed/>
                </p:oleObj>
              </mc:Choice>
              <mc:Fallback>
                <p:oleObj name="Equation" r:id="rId3" imgW="698500" imgH="4572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953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524000" y="2209800"/>
          <a:ext cx="2101850" cy="137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6566" imgH="457088" progId="Equation.DSMT4">
                  <p:embed/>
                </p:oleObj>
              </mc:Choice>
              <mc:Fallback>
                <p:oleObj name="Equation" r:id="rId5" imgW="696566" imgH="457088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09800"/>
                        <a:ext cx="2101850" cy="1378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9800" y="38100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99</a:t>
            </a:r>
            <a:r>
              <a:rPr lang="en-US" dirty="0"/>
              <a:t> = time required for 99% drainage</a:t>
            </a:r>
          </a:p>
          <a:p>
            <a:endParaRPr lang="en-US" dirty="0"/>
          </a:p>
          <a:p>
            <a:r>
              <a:rPr lang="en-US" dirty="0"/>
              <a:t>D = maximum drainage distance</a:t>
            </a:r>
          </a:p>
          <a:p>
            <a:endParaRPr lang="en-US" dirty="0"/>
          </a:p>
          <a:p>
            <a:r>
              <a:rPr lang="en-US" dirty="0" err="1"/>
              <a:t>C</a:t>
            </a:r>
            <a:r>
              <a:rPr lang="en-US" baseline="-25000" dirty="0" err="1"/>
              <a:t>v</a:t>
            </a:r>
            <a:r>
              <a:rPr lang="en-US" dirty="0"/>
              <a:t> = coefficient of consolidation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3145" y="57912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(see figure 3.8 on page 28)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Stresses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stress changes whenever pore pressures change.</a:t>
            </a:r>
          </a:p>
          <a:p>
            <a:r>
              <a:rPr lang="en-US" dirty="0"/>
              <a:t>Causes for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u:</a:t>
            </a:r>
          </a:p>
          <a:p>
            <a:pPr lvl="1"/>
            <a:r>
              <a:rPr lang="en-US" dirty="0"/>
              <a:t>Load applied/removed from soil</a:t>
            </a:r>
          </a:p>
          <a:p>
            <a:pPr lvl="1"/>
            <a:r>
              <a:rPr lang="en-US" dirty="0"/>
              <a:t>Dissipation of pore pressures due to drainage</a:t>
            </a:r>
          </a:p>
          <a:p>
            <a:pPr lvl="1"/>
            <a:r>
              <a:rPr lang="en-US" dirty="0"/>
              <a:t>Rising/falling water table</a:t>
            </a:r>
          </a:p>
          <a:p>
            <a:pPr lvl="1"/>
            <a:r>
              <a:rPr lang="en-US" dirty="0"/>
              <a:t>Dilation/compression due to shear stress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 rtlCol="0">
        <a:spAutoFit/>
      </a:bodyPr>
      <a:lstStyle>
        <a:defPPr>
          <a:defRPr sz="2800" dirty="0" err="1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causes of slope failure</Template>
  <TotalTime>1493</TotalTime>
  <Words>651</Words>
  <Application>Microsoft Office PowerPoint</Application>
  <PresentationFormat>On-screen Show (4:3)</PresentationFormat>
  <Paragraphs>157</Paragraphs>
  <Slides>35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Corbel</vt:lpstr>
      <vt:lpstr>Symbol</vt:lpstr>
      <vt:lpstr>Wingdings</vt:lpstr>
      <vt:lpstr>Wingdings 2</vt:lpstr>
      <vt:lpstr>Wingdings 3</vt:lpstr>
      <vt:lpstr>Module</vt:lpstr>
      <vt:lpstr>Visio</vt:lpstr>
      <vt:lpstr>Equation</vt:lpstr>
      <vt:lpstr>Shear Strength of Soils</vt:lpstr>
      <vt:lpstr>Why is this important?</vt:lpstr>
      <vt:lpstr>Effective Stress</vt:lpstr>
      <vt:lpstr>Direct Shear Test</vt:lpstr>
      <vt:lpstr>Direct Shear Test</vt:lpstr>
      <vt:lpstr>Test Results</vt:lpstr>
      <vt:lpstr>Drained vs. Undrained</vt:lpstr>
      <vt:lpstr>Time required for drainage</vt:lpstr>
      <vt:lpstr>Effective Stresses</vt:lpstr>
      <vt:lpstr>Effective Stresses</vt:lpstr>
      <vt:lpstr>Effective Stress Failure Envelope</vt:lpstr>
      <vt:lpstr>OC vs. NC Clays</vt:lpstr>
      <vt:lpstr>Stress Paths</vt:lpstr>
      <vt:lpstr>Triaxial Test</vt:lpstr>
      <vt:lpstr>Triaxial Test Apparatus</vt:lpstr>
      <vt:lpstr>Triaxial Test</vt:lpstr>
      <vt:lpstr>Compression Test</vt:lpstr>
      <vt:lpstr>Consolidated Drained (CD) Test</vt:lpstr>
      <vt:lpstr>CD Test, cont.</vt:lpstr>
      <vt:lpstr>CD Test, cont.</vt:lpstr>
      <vt:lpstr>Mohr’s Circle and Failure Envelope</vt:lpstr>
      <vt:lpstr>Mohr’s Circle and Failure Envelope</vt:lpstr>
      <vt:lpstr>Consolidated Undrained (CU) Test</vt:lpstr>
      <vt:lpstr>CU Test, cont.</vt:lpstr>
      <vt:lpstr>CU Test, cont.</vt:lpstr>
      <vt:lpstr>CU-bar Test</vt:lpstr>
      <vt:lpstr>CU vs. CU-bar Tests</vt:lpstr>
      <vt:lpstr>Unconsolidated Undrained (UU) Test</vt:lpstr>
      <vt:lpstr>UU Test, cont.</vt:lpstr>
      <vt:lpstr>UU Test, cont.</vt:lpstr>
      <vt:lpstr>Unconfined Compression Test</vt:lpstr>
      <vt:lpstr>Unconfined Compression Test</vt:lpstr>
      <vt:lpstr>C/P Diagrams (Su vs. Depth)</vt:lpstr>
      <vt:lpstr>Drained vs. Undrained</vt:lpstr>
      <vt:lpstr>Drained vs. Undrained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Shear Strength, Part 2</dc:title>
  <dc:creator> Norm Jones</dc:creator>
  <cp:lastModifiedBy>Norm Jones</cp:lastModifiedBy>
  <cp:revision>66</cp:revision>
  <cp:lastPrinted>2018-03-01T18:15:38Z</cp:lastPrinted>
  <dcterms:created xsi:type="dcterms:W3CDTF">2008-10-21T22:35:18Z</dcterms:created>
  <dcterms:modified xsi:type="dcterms:W3CDTF">2025-02-25T01:26:36Z</dcterms:modified>
</cp:coreProperties>
</file>