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2"/>
  </p:notesMasterIdLst>
  <p:handoutMasterIdLst>
    <p:handoutMasterId r:id="rId43"/>
  </p:handoutMasterIdLst>
  <p:sldIdLst>
    <p:sldId id="256" r:id="rId2"/>
    <p:sldId id="260" r:id="rId3"/>
    <p:sldId id="298" r:id="rId4"/>
    <p:sldId id="299" r:id="rId5"/>
    <p:sldId id="301" r:id="rId6"/>
    <p:sldId id="300" r:id="rId7"/>
    <p:sldId id="263" r:id="rId8"/>
    <p:sldId id="290" r:id="rId9"/>
    <p:sldId id="264" r:id="rId10"/>
    <p:sldId id="283" r:id="rId11"/>
    <p:sldId id="285" r:id="rId12"/>
    <p:sldId id="286" r:id="rId13"/>
    <p:sldId id="303" r:id="rId14"/>
    <p:sldId id="304" r:id="rId15"/>
    <p:sldId id="306" r:id="rId16"/>
    <p:sldId id="307" r:id="rId17"/>
    <p:sldId id="308" r:id="rId18"/>
    <p:sldId id="277" r:id="rId19"/>
    <p:sldId id="292" r:id="rId20"/>
    <p:sldId id="293" r:id="rId21"/>
    <p:sldId id="309" r:id="rId22"/>
    <p:sldId id="312" r:id="rId23"/>
    <p:sldId id="302" r:id="rId24"/>
    <p:sldId id="265" r:id="rId25"/>
    <p:sldId id="278" r:id="rId26"/>
    <p:sldId id="279" r:id="rId27"/>
    <p:sldId id="281" r:id="rId28"/>
    <p:sldId id="287" r:id="rId29"/>
    <p:sldId id="259" r:id="rId30"/>
    <p:sldId id="294" r:id="rId31"/>
    <p:sldId id="295" r:id="rId32"/>
    <p:sldId id="297" r:id="rId33"/>
    <p:sldId id="296" r:id="rId34"/>
    <p:sldId id="314" r:id="rId35"/>
    <p:sldId id="261" r:id="rId36"/>
    <p:sldId id="272" r:id="rId37"/>
    <p:sldId id="274" r:id="rId38"/>
    <p:sldId id="275" r:id="rId39"/>
    <p:sldId id="273" r:id="rId40"/>
    <p:sldId id="276" r:id="rId4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9592" autoAdjust="0"/>
  </p:normalViewPr>
  <p:slideViewPr>
    <p:cSldViewPr>
      <p:cViewPr varScale="1">
        <p:scale>
          <a:sx n="99" d="100"/>
          <a:sy n="99" d="100"/>
        </p:scale>
        <p:origin x="75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C9714D5-C6B6-471C-8F89-7C0577FB21A2}" type="datetimeFigureOut">
              <a:rPr lang="en-US" smtClean="0"/>
              <a:pPr/>
              <a:t>2/24/2025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245615C-9CD1-4B27-BA04-8B0D2E0BA70A}" type="slidenum">
              <a:rPr lang="en-US" smtClean="0"/>
              <a:pPr/>
              <a:t>‹#›</a:t>
            </a:fld>
            <a:endParaRPr lang="en-US"/>
          </a:p>
        </p:txBody>
      </p:sp>
    </p:spTree>
    <p:extLst>
      <p:ext uri="{BB962C8B-B14F-4D97-AF65-F5344CB8AC3E}">
        <p14:creationId xmlns:p14="http://schemas.microsoft.com/office/powerpoint/2010/main" val="1226946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2DFDF3F-5789-4198-AD86-26AD56F7DBD2}" type="datetimeFigureOut">
              <a:rPr lang="en-US" smtClean="0"/>
              <a:pPr/>
              <a:t>2/24/2025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F8062C2-6524-4366-A64A-CAB4FB624DB9}" type="slidenum">
              <a:rPr lang="en-US" smtClean="0"/>
              <a:pPr/>
              <a:t>‹#›</a:t>
            </a:fld>
            <a:endParaRPr lang="en-US"/>
          </a:p>
        </p:txBody>
      </p:sp>
    </p:spTree>
    <p:extLst>
      <p:ext uri="{BB962C8B-B14F-4D97-AF65-F5344CB8AC3E}">
        <p14:creationId xmlns:p14="http://schemas.microsoft.com/office/powerpoint/2010/main" val="1128298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briaud@tamu.edu"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content.asce.org/conferences/GeoRisk2011/index.html" TargetMode="External"/><Relationship Id="rId5" Type="http://schemas.openxmlformats.org/officeDocument/2006/relationships/hyperlink" Target="http://content.asce.org/files/pdf/Geo-Risk2010v15.pdf" TargetMode="External"/><Relationship Id="rId4" Type="http://schemas.openxmlformats.org/officeDocument/2006/relationships/hyperlink" Target="http://ceprofs.tamu.edu/briau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1</a:t>
            </a:fld>
            <a:endParaRPr lang="en-US"/>
          </a:p>
        </p:txBody>
      </p:sp>
    </p:spTree>
    <p:extLst>
      <p:ext uri="{BB962C8B-B14F-4D97-AF65-F5344CB8AC3E}">
        <p14:creationId xmlns:p14="http://schemas.microsoft.com/office/powerpoint/2010/main" val="3802617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C6A86-4D37-47C9-BBB8-23BDD7FF3203}" type="slidenum">
              <a:rPr lang="en-US"/>
              <a:pPr/>
              <a:t>10</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GB" dirty="0"/>
              <a:t>Canyon type landfill.  New cell at toe of existing fill.  </a:t>
            </a:r>
          </a:p>
          <a:p>
            <a:endParaRPr lang="en-GB" dirty="0"/>
          </a:p>
          <a:p>
            <a:r>
              <a:rPr lang="en-GB" dirty="0"/>
              <a:t>Brink et al. 1999</a:t>
            </a:r>
          </a:p>
        </p:txBody>
      </p:sp>
    </p:spTree>
    <p:extLst>
      <p:ext uri="{BB962C8B-B14F-4D97-AF65-F5344CB8AC3E}">
        <p14:creationId xmlns:p14="http://schemas.microsoft.com/office/powerpoint/2010/main" val="2986028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4C6A86-4D37-47C9-BBB8-23BDD7FF3203}" type="slidenum">
              <a:rPr lang="en-US"/>
              <a:pPr/>
              <a:t>11</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307962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Lower Van Norman Dam</a:t>
            </a:r>
          </a:p>
          <a:p>
            <a:r>
              <a:rPr lang="en-US" dirty="0"/>
              <a:t>18” freeboard</a:t>
            </a:r>
          </a:p>
          <a:p>
            <a:r>
              <a:rPr lang="en-US" dirty="0"/>
              <a:t>100,000+ living directly below dam</a:t>
            </a:r>
          </a:p>
        </p:txBody>
      </p:sp>
      <p:sp>
        <p:nvSpPr>
          <p:cNvPr id="4" name="Slide Number Placeholder 3"/>
          <p:cNvSpPr>
            <a:spLocks noGrp="1"/>
          </p:cNvSpPr>
          <p:nvPr>
            <p:ph type="sldNum" sz="quarter" idx="10"/>
          </p:nvPr>
        </p:nvSpPr>
        <p:spPr/>
        <p:txBody>
          <a:bodyPr/>
          <a:lstStyle/>
          <a:p>
            <a:fld id="{1F8062C2-6524-4366-A64A-CAB4FB624DB9}" type="slidenum">
              <a:rPr lang="en-US" smtClean="0"/>
              <a:pPr/>
              <a:t>12</a:t>
            </a:fld>
            <a:endParaRPr lang="en-US"/>
          </a:p>
        </p:txBody>
      </p:sp>
    </p:spTree>
    <p:extLst>
      <p:ext uri="{BB962C8B-B14F-4D97-AF65-F5344CB8AC3E}">
        <p14:creationId xmlns:p14="http://schemas.microsoft.com/office/powerpoint/2010/main" val="74141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13</a:t>
            </a:fld>
            <a:endParaRPr lang="en-US"/>
          </a:p>
        </p:txBody>
      </p:sp>
    </p:spTree>
    <p:extLst>
      <p:ext uri="{BB962C8B-B14F-4D97-AF65-F5344CB8AC3E}">
        <p14:creationId xmlns:p14="http://schemas.microsoft.com/office/powerpoint/2010/main" val="335112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14</a:t>
            </a:fld>
            <a:endParaRPr lang="en-US"/>
          </a:p>
        </p:txBody>
      </p:sp>
    </p:spTree>
    <p:extLst>
      <p:ext uri="{BB962C8B-B14F-4D97-AF65-F5344CB8AC3E}">
        <p14:creationId xmlns:p14="http://schemas.microsoft.com/office/powerpoint/2010/main" val="49783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6980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8481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a:t>The landslide occurred in two stages. First, a lower segment of the slope gave way. Followed by progressive failures of the upper slope. As the upper block gave way it produced large compressional forces causing an undrained loading condition for the lower block and subsequently cause static liquefaction. This led to the rapid mobility of mudflows at the base of the landslide.</a:t>
            </a:r>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0022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18</a:t>
            </a:fld>
            <a:endParaRPr lang="en-US"/>
          </a:p>
        </p:txBody>
      </p:sp>
    </p:spTree>
    <p:extLst>
      <p:ext uri="{BB962C8B-B14F-4D97-AF65-F5344CB8AC3E}">
        <p14:creationId xmlns:p14="http://schemas.microsoft.com/office/powerpoint/2010/main" val="423933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8062C2-6524-4366-A64A-CAB4FB624DB9}" type="slidenum">
              <a:rPr lang="en-US" smtClean="0"/>
              <a:pPr/>
              <a:t>19</a:t>
            </a:fld>
            <a:endParaRPr lang="en-US"/>
          </a:p>
        </p:txBody>
      </p:sp>
    </p:spTree>
    <p:extLst>
      <p:ext uri="{BB962C8B-B14F-4D97-AF65-F5344CB8AC3E}">
        <p14:creationId xmlns:p14="http://schemas.microsoft.com/office/powerpoint/2010/main" val="373592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a:t>
            </a:fld>
            <a:endParaRPr lang="en-US"/>
          </a:p>
        </p:txBody>
      </p:sp>
    </p:spTree>
    <p:extLst>
      <p:ext uri="{BB962C8B-B14F-4D97-AF65-F5344CB8AC3E}">
        <p14:creationId xmlns:p14="http://schemas.microsoft.com/office/powerpoint/2010/main" val="1859238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20</a:t>
            </a:fld>
            <a:endParaRPr lang="en-US"/>
          </a:p>
        </p:txBody>
      </p:sp>
    </p:spTree>
    <p:extLst>
      <p:ext uri="{BB962C8B-B14F-4D97-AF65-F5344CB8AC3E}">
        <p14:creationId xmlns:p14="http://schemas.microsoft.com/office/powerpoint/2010/main" val="301218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21</a:t>
            </a:fld>
            <a:endParaRPr lang="en-US"/>
          </a:p>
        </p:txBody>
      </p:sp>
    </p:spTree>
    <p:extLst>
      <p:ext uri="{BB962C8B-B14F-4D97-AF65-F5344CB8AC3E}">
        <p14:creationId xmlns:p14="http://schemas.microsoft.com/office/powerpoint/2010/main" val="124235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estimates suggest a landslide volume of 300,000 to 400,000 cubic yards, based on an assumed depth of between 30 and 50 feet. The pre-slide slope had a local relief (change in elevation) of about 200 feet </a:t>
            </a:r>
          </a:p>
          <a:p>
            <a:endParaRPr lang="en-US" dirty="0"/>
          </a:p>
          <a:p>
            <a:r>
              <a:rPr lang="en-US" dirty="0"/>
              <a:t>Only one house was directly damaged. The home was pushed off its foundation and destroyed.</a:t>
            </a:r>
          </a:p>
          <a:p>
            <a:r>
              <a:rPr lang="en-US" dirty="0"/>
              <a:t>A tennis court was also damaged.</a:t>
            </a:r>
          </a:p>
          <a:p>
            <a:r>
              <a:rPr lang="en-US" dirty="0"/>
              <a:t>A backyard and part of a hiking trail were carried away by the landslide.</a:t>
            </a:r>
          </a:p>
          <a:p>
            <a:r>
              <a:rPr lang="en-US" dirty="0"/>
              <a:t>Immediately after the landslide, 27 homes were evacuated.</a:t>
            </a:r>
          </a:p>
          <a:p>
            <a:r>
              <a:rPr lang="en-US" dirty="0"/>
              <a:t>No one was injured during the landslide. </a:t>
            </a:r>
          </a:p>
          <a:p>
            <a:endParaRPr lang="en-US" dirty="0"/>
          </a:p>
        </p:txBody>
      </p:sp>
      <p:sp>
        <p:nvSpPr>
          <p:cNvPr id="4" name="Slide Number Placeholder 3"/>
          <p:cNvSpPr>
            <a:spLocks noGrp="1"/>
          </p:cNvSpPr>
          <p:nvPr>
            <p:ph type="sldNum" sz="quarter" idx="10"/>
          </p:nvPr>
        </p:nvSpPr>
        <p:spPr/>
        <p:txBody>
          <a:bodyPr/>
          <a:lstStyle/>
          <a:p>
            <a:fld id="{1F8062C2-6524-4366-A64A-CAB4FB624DB9}" type="slidenum">
              <a:rPr lang="en-US" smtClean="0"/>
              <a:pPr/>
              <a:t>22</a:t>
            </a:fld>
            <a:endParaRPr lang="en-US"/>
          </a:p>
        </p:txBody>
      </p:sp>
    </p:spTree>
    <p:extLst>
      <p:ext uri="{BB962C8B-B14F-4D97-AF65-F5344CB8AC3E}">
        <p14:creationId xmlns:p14="http://schemas.microsoft.com/office/powerpoint/2010/main" val="1777361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23</a:t>
            </a:fld>
            <a:endParaRPr lang="en-US"/>
          </a:p>
        </p:txBody>
      </p:sp>
    </p:spTree>
    <p:extLst>
      <p:ext uri="{BB962C8B-B14F-4D97-AF65-F5344CB8AC3E}">
        <p14:creationId xmlns:p14="http://schemas.microsoft.com/office/powerpoint/2010/main" val="3279699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Thistle,</a:t>
            </a:r>
            <a:r>
              <a:rPr lang="en-US" baseline="0" dirty="0"/>
              <a:t> Utah slide.  1983</a:t>
            </a:r>
            <a:endParaRPr lang="en-US" dirty="0"/>
          </a:p>
        </p:txBody>
      </p:sp>
      <p:sp>
        <p:nvSpPr>
          <p:cNvPr id="4" name="Slide Number Placeholder 3"/>
          <p:cNvSpPr>
            <a:spLocks noGrp="1"/>
          </p:cNvSpPr>
          <p:nvPr>
            <p:ph type="sldNum" sz="quarter" idx="10"/>
          </p:nvPr>
        </p:nvSpPr>
        <p:spPr/>
        <p:txBody>
          <a:bodyPr/>
          <a:lstStyle/>
          <a:p>
            <a:fld id="{1F8062C2-6524-4366-A64A-CAB4FB624DB9}" type="slidenum">
              <a:rPr lang="en-US" smtClean="0"/>
              <a:pPr/>
              <a:t>24</a:t>
            </a:fld>
            <a:endParaRPr lang="en-US"/>
          </a:p>
        </p:txBody>
      </p:sp>
    </p:spTree>
    <p:extLst>
      <p:ext uri="{BB962C8B-B14F-4D97-AF65-F5344CB8AC3E}">
        <p14:creationId xmlns:p14="http://schemas.microsoft.com/office/powerpoint/2010/main" val="2877486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25</a:t>
            </a:fld>
            <a:endParaRPr lang="en-US"/>
          </a:p>
        </p:txBody>
      </p:sp>
    </p:spTree>
    <p:extLst>
      <p:ext uri="{BB962C8B-B14F-4D97-AF65-F5344CB8AC3E}">
        <p14:creationId xmlns:p14="http://schemas.microsoft.com/office/powerpoint/2010/main" val="1788864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26</a:t>
            </a:fld>
            <a:endParaRPr lang="en-US"/>
          </a:p>
        </p:txBody>
      </p:sp>
    </p:spTree>
    <p:extLst>
      <p:ext uri="{BB962C8B-B14F-4D97-AF65-F5344CB8AC3E}">
        <p14:creationId xmlns:p14="http://schemas.microsoft.com/office/powerpoint/2010/main" val="243153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27</a:t>
            </a:fld>
            <a:endParaRPr lang="en-US"/>
          </a:p>
        </p:txBody>
      </p:sp>
    </p:spTree>
    <p:extLst>
      <p:ext uri="{BB962C8B-B14F-4D97-AF65-F5344CB8AC3E}">
        <p14:creationId xmlns:p14="http://schemas.microsoft.com/office/powerpoint/2010/main" val="1244628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28</a:t>
            </a:fld>
            <a:endParaRPr lang="en-US"/>
          </a:p>
        </p:txBody>
      </p:sp>
    </p:spTree>
    <p:extLst>
      <p:ext uri="{BB962C8B-B14F-4D97-AF65-F5344CB8AC3E}">
        <p14:creationId xmlns:p14="http://schemas.microsoft.com/office/powerpoint/2010/main" val="2090650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29</a:t>
            </a:fld>
            <a:endParaRPr lang="en-US"/>
          </a:p>
        </p:txBody>
      </p:sp>
    </p:spTree>
    <p:extLst>
      <p:ext uri="{BB962C8B-B14F-4D97-AF65-F5344CB8AC3E}">
        <p14:creationId xmlns:p14="http://schemas.microsoft.com/office/powerpoint/2010/main" val="101467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http://pubs.usgs.gov/fs/2004/3072/images/Fig3grouping-2LG.jpg</a:t>
            </a:r>
          </a:p>
        </p:txBody>
      </p:sp>
      <p:sp>
        <p:nvSpPr>
          <p:cNvPr id="4" name="Slide Number Placeholder 3"/>
          <p:cNvSpPr>
            <a:spLocks noGrp="1"/>
          </p:cNvSpPr>
          <p:nvPr>
            <p:ph type="sldNum" sz="quarter" idx="10"/>
          </p:nvPr>
        </p:nvSpPr>
        <p:spPr/>
        <p:txBody>
          <a:bodyPr/>
          <a:lstStyle/>
          <a:p>
            <a:fld id="{1F8062C2-6524-4366-A64A-CAB4FB624DB9}" type="slidenum">
              <a:rPr lang="en-US" smtClean="0"/>
              <a:pPr/>
              <a:t>3</a:t>
            </a:fld>
            <a:endParaRPr lang="en-US"/>
          </a:p>
        </p:txBody>
      </p:sp>
    </p:spTree>
    <p:extLst>
      <p:ext uri="{BB962C8B-B14F-4D97-AF65-F5344CB8AC3E}">
        <p14:creationId xmlns:p14="http://schemas.microsoft.com/office/powerpoint/2010/main" val="1785919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30</a:t>
            </a:fld>
            <a:endParaRPr lang="en-US"/>
          </a:p>
        </p:txBody>
      </p:sp>
    </p:spTree>
    <p:extLst>
      <p:ext uri="{BB962C8B-B14F-4D97-AF65-F5344CB8AC3E}">
        <p14:creationId xmlns:p14="http://schemas.microsoft.com/office/powerpoint/2010/main" val="2736203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31</a:t>
            </a:fld>
            <a:endParaRPr lang="en-US"/>
          </a:p>
        </p:txBody>
      </p:sp>
    </p:spTree>
    <p:extLst>
      <p:ext uri="{BB962C8B-B14F-4D97-AF65-F5344CB8AC3E}">
        <p14:creationId xmlns:p14="http://schemas.microsoft.com/office/powerpoint/2010/main" val="656133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32</a:t>
            </a:fld>
            <a:endParaRPr lang="en-US"/>
          </a:p>
        </p:txBody>
      </p:sp>
    </p:spTree>
    <p:extLst>
      <p:ext uri="{BB962C8B-B14F-4D97-AF65-F5344CB8AC3E}">
        <p14:creationId xmlns:p14="http://schemas.microsoft.com/office/powerpoint/2010/main" val="698109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33</a:t>
            </a:fld>
            <a:endParaRPr lang="en-US"/>
          </a:p>
        </p:txBody>
      </p:sp>
    </p:spTree>
    <p:extLst>
      <p:ext uri="{BB962C8B-B14F-4D97-AF65-F5344CB8AC3E}">
        <p14:creationId xmlns:p14="http://schemas.microsoft.com/office/powerpoint/2010/main" val="242341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34</a:t>
            </a:fld>
            <a:endParaRPr lang="en-US"/>
          </a:p>
        </p:txBody>
      </p:sp>
    </p:spTree>
    <p:extLst>
      <p:ext uri="{BB962C8B-B14F-4D97-AF65-F5344CB8AC3E}">
        <p14:creationId xmlns:p14="http://schemas.microsoft.com/office/powerpoint/2010/main" val="3801590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35</a:t>
            </a:fld>
            <a:endParaRPr lang="en-US"/>
          </a:p>
        </p:txBody>
      </p:sp>
    </p:spTree>
    <p:extLst>
      <p:ext uri="{BB962C8B-B14F-4D97-AF65-F5344CB8AC3E}">
        <p14:creationId xmlns:p14="http://schemas.microsoft.com/office/powerpoint/2010/main" val="1337251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36</a:t>
            </a:fld>
            <a:endParaRPr lang="en-US"/>
          </a:p>
        </p:txBody>
      </p:sp>
    </p:spTree>
    <p:extLst>
      <p:ext uri="{BB962C8B-B14F-4D97-AF65-F5344CB8AC3E}">
        <p14:creationId xmlns:p14="http://schemas.microsoft.com/office/powerpoint/2010/main" val="3821375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37</a:t>
            </a:fld>
            <a:endParaRPr lang="en-US"/>
          </a:p>
        </p:txBody>
      </p:sp>
    </p:spTree>
    <p:extLst>
      <p:ext uri="{BB962C8B-B14F-4D97-AF65-F5344CB8AC3E}">
        <p14:creationId xmlns:p14="http://schemas.microsoft.com/office/powerpoint/2010/main" val="2432337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38</a:t>
            </a:fld>
            <a:endParaRPr lang="en-US"/>
          </a:p>
        </p:txBody>
      </p:sp>
    </p:spTree>
    <p:extLst>
      <p:ext uri="{BB962C8B-B14F-4D97-AF65-F5344CB8AC3E}">
        <p14:creationId xmlns:p14="http://schemas.microsoft.com/office/powerpoint/2010/main" val="3231339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39</a:t>
            </a:fld>
            <a:endParaRPr lang="en-US"/>
          </a:p>
        </p:txBody>
      </p:sp>
    </p:spTree>
    <p:extLst>
      <p:ext uri="{BB962C8B-B14F-4D97-AF65-F5344CB8AC3E}">
        <p14:creationId xmlns:p14="http://schemas.microsoft.com/office/powerpoint/2010/main" val="28115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4</a:t>
            </a:fld>
            <a:endParaRPr lang="en-US"/>
          </a:p>
        </p:txBody>
      </p:sp>
    </p:spTree>
    <p:extLst>
      <p:ext uri="{BB962C8B-B14F-4D97-AF65-F5344CB8AC3E}">
        <p14:creationId xmlns:p14="http://schemas.microsoft.com/office/powerpoint/2010/main" val="1169017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8062C2-6524-4366-A64A-CAB4FB624DB9}" type="slidenum">
              <a:rPr lang="en-US" smtClean="0"/>
              <a:pPr/>
              <a:t>40</a:t>
            </a:fld>
            <a:endParaRPr lang="en-US"/>
          </a:p>
        </p:txBody>
      </p:sp>
    </p:spTree>
    <p:extLst>
      <p:ext uri="{BB962C8B-B14F-4D97-AF65-F5344CB8AC3E}">
        <p14:creationId xmlns:p14="http://schemas.microsoft.com/office/powerpoint/2010/main" val="74722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5</a:t>
            </a:fld>
            <a:endParaRPr lang="en-US"/>
          </a:p>
        </p:txBody>
      </p:sp>
    </p:spTree>
    <p:extLst>
      <p:ext uri="{BB962C8B-B14F-4D97-AF65-F5344CB8AC3E}">
        <p14:creationId xmlns:p14="http://schemas.microsoft.com/office/powerpoint/2010/main" val="160382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6</a:t>
            </a:fld>
            <a:endParaRPr lang="en-US"/>
          </a:p>
        </p:txBody>
      </p:sp>
    </p:spTree>
    <p:extLst>
      <p:ext uri="{BB962C8B-B14F-4D97-AF65-F5344CB8AC3E}">
        <p14:creationId xmlns:p14="http://schemas.microsoft.com/office/powerpoint/2010/main" val="291751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8062C2-6524-4366-A64A-CAB4FB624DB9}" type="slidenum">
              <a:rPr lang="en-US" smtClean="0"/>
              <a:pPr/>
              <a:t>7</a:t>
            </a:fld>
            <a:endParaRPr lang="en-US"/>
          </a:p>
        </p:txBody>
      </p:sp>
    </p:spTree>
    <p:extLst>
      <p:ext uri="{BB962C8B-B14F-4D97-AF65-F5344CB8AC3E}">
        <p14:creationId xmlns:p14="http://schemas.microsoft.com/office/powerpoint/2010/main" val="276165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http://www.msnbc.msn.com/id/36782187/</a:t>
            </a:r>
          </a:p>
          <a:p>
            <a:endParaRPr lang="en-US" dirty="0"/>
          </a:p>
          <a:p>
            <a:endParaRPr lang="en-US" dirty="0"/>
          </a:p>
          <a:p>
            <a:r>
              <a:rPr lang="en-US" dirty="0"/>
              <a:t>TAIPEI, Taiwan — An official says rescuers are searching for travelers in three cars buried by a massive landslide when a hillside collapsed in northern Taiwan. </a:t>
            </a:r>
          </a:p>
          <a:p>
            <a:r>
              <a:rPr lang="en-US" dirty="0"/>
              <a:t>Firefighter Tang Cheng-</a:t>
            </a:r>
            <a:r>
              <a:rPr lang="en-US" dirty="0" err="1"/>
              <a:t>yu</a:t>
            </a:r>
            <a:r>
              <a:rPr lang="en-US" dirty="0"/>
              <a:t> says the Sunday landslide buried a portion of a three-lane highway in rubble about the size of two soccer stadiums.</a:t>
            </a:r>
          </a:p>
          <a:p>
            <a:r>
              <a:rPr lang="en-US" dirty="0"/>
              <a:t>A motorist first reported the accident in Keelung. He said he made a sharp turn to narrowly escape the massive mud cascading down in front of his car.</a:t>
            </a:r>
          </a:p>
          <a:p>
            <a:r>
              <a:rPr lang="en-US" dirty="0"/>
              <a:t>Tang says hundreds of workers are digging around the clock with bulldozers Monday but have yet to locate the cars.</a:t>
            </a:r>
          </a:p>
          <a:p>
            <a:r>
              <a:rPr lang="en-US" dirty="0"/>
              <a:t>He says the landslide followed days of rain. News reports say four people are believed to have been buried in the cars.</a:t>
            </a:r>
          </a:p>
          <a:p>
            <a:endParaRPr lang="en-US" dirty="0"/>
          </a:p>
          <a:p>
            <a:r>
              <a:rPr lang="en-US" dirty="0"/>
              <a:t>=======================</a:t>
            </a:r>
          </a:p>
          <a:p>
            <a:endParaRPr lang="en-US" dirty="0"/>
          </a:p>
          <a:p>
            <a:endParaRPr lang="en-US" dirty="0"/>
          </a:p>
          <a:p>
            <a:r>
              <a:rPr lang="en-US" sz="1200" kern="1200" dirty="0">
                <a:solidFill>
                  <a:schemeClr val="tx1"/>
                </a:solidFill>
                <a:latin typeface="+mn-lt"/>
                <a:ea typeface="+mn-ea"/>
                <a:cs typeface="+mn-cs"/>
              </a:rPr>
              <a:t>I was on a visit to Taiwan as president of ISSMGE shortly after this slide occurred and was asked to the Palace to visit with the Vice Premier of Taiwan, Dr. Chen, in Taipei about this disaster. The slide was very sudden because a set of rock anchors which helped keep the mass in place failed suddenly. This sudden break did not give enough time for cars on the highway to avoid the sliding mass and casualties occurred. The 30 minute meeting with the vice Premier was very interesting; I pledged ISSMGE support if we could be of some help with the forensic aspect and repair process. If I am contacted I will relay the opportunity to all of you. Jean-Louis.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Jean-Louis BRIAUD, PhD, PE, D.GE</a:t>
            </a:r>
          </a:p>
          <a:p>
            <a:r>
              <a:rPr lang="en-US" sz="1200" kern="1200" dirty="0">
                <a:solidFill>
                  <a:schemeClr val="tx1"/>
                </a:solidFill>
                <a:latin typeface="+mn-lt"/>
                <a:ea typeface="+mn-ea"/>
                <a:cs typeface="+mn-cs"/>
              </a:rPr>
              <a:t>President of ISSMGE</a:t>
            </a:r>
          </a:p>
          <a:p>
            <a:r>
              <a:rPr lang="en-US" sz="1200" kern="1200" dirty="0">
                <a:solidFill>
                  <a:schemeClr val="tx1"/>
                </a:solidFill>
                <a:latin typeface="+mn-lt"/>
                <a:ea typeface="+mn-ea"/>
                <a:cs typeface="+mn-cs"/>
              </a:rPr>
              <a:t>International Society for Soil Mechanics and Geotechnical Engineering</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Professor and Holder of the Buchanan Chair </a:t>
            </a:r>
            <a:r>
              <a:rPr lang="en-US" sz="1200" kern="1200" dirty="0" err="1">
                <a:solidFill>
                  <a:schemeClr val="tx1"/>
                </a:solidFill>
                <a:latin typeface="+mn-lt"/>
                <a:ea typeface="+mn-ea"/>
                <a:cs typeface="+mn-cs"/>
              </a:rPr>
              <a:t>Zachry</a:t>
            </a:r>
            <a:r>
              <a:rPr lang="en-US" sz="1200" kern="1200" dirty="0">
                <a:solidFill>
                  <a:schemeClr val="tx1"/>
                </a:solidFill>
                <a:latin typeface="+mn-lt"/>
                <a:ea typeface="+mn-ea"/>
                <a:cs typeface="+mn-cs"/>
              </a:rPr>
              <a:t> Department of Civil Engineering Texas A&amp;M University College Station, Texas 77843-3136, USA</a:t>
            </a:r>
          </a:p>
          <a:p>
            <a:r>
              <a:rPr lang="en-US" sz="1200" kern="1200" dirty="0">
                <a:solidFill>
                  <a:schemeClr val="tx1"/>
                </a:solidFill>
                <a:latin typeface="+mn-lt"/>
                <a:ea typeface="+mn-ea"/>
                <a:cs typeface="+mn-cs"/>
              </a:rPr>
              <a:t>Tel: 979-8453795</a:t>
            </a:r>
          </a:p>
          <a:p>
            <a:r>
              <a:rPr lang="en-US" sz="1200" kern="1200" dirty="0">
                <a:solidFill>
                  <a:schemeClr val="tx1"/>
                </a:solidFill>
                <a:latin typeface="+mn-lt"/>
                <a:ea typeface="+mn-ea"/>
                <a:cs typeface="+mn-cs"/>
              </a:rPr>
              <a:t>Cell: 979-7771692</a:t>
            </a:r>
          </a:p>
          <a:p>
            <a:r>
              <a:rPr lang="en-US" sz="1200" kern="1200" dirty="0">
                <a:solidFill>
                  <a:schemeClr val="tx1"/>
                </a:solidFill>
                <a:latin typeface="+mn-lt"/>
                <a:ea typeface="+mn-ea"/>
                <a:cs typeface="+mn-cs"/>
              </a:rPr>
              <a:t>Fax: 979-8456554</a:t>
            </a:r>
          </a:p>
          <a:p>
            <a:r>
              <a:rPr lang="en-US" sz="1200" kern="1200" dirty="0">
                <a:solidFill>
                  <a:schemeClr val="tx1"/>
                </a:solidFill>
                <a:latin typeface="+mn-lt"/>
                <a:ea typeface="+mn-ea"/>
                <a:cs typeface="+mn-cs"/>
              </a:rPr>
              <a:t>Email: </a:t>
            </a:r>
            <a:r>
              <a:rPr lang="en-US" sz="1200" u="sng" kern="1200" dirty="0">
                <a:solidFill>
                  <a:schemeClr val="tx1"/>
                </a:solidFill>
                <a:latin typeface="+mn-lt"/>
                <a:ea typeface="+mn-ea"/>
                <a:cs typeface="+mn-cs"/>
                <a:hlinkClick r:id="rId3"/>
              </a:rPr>
              <a:t>briaud@tamu.edu</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URL: </a:t>
            </a:r>
            <a:r>
              <a:rPr lang="en-US" sz="1200" u="sng" kern="1200" dirty="0">
                <a:solidFill>
                  <a:schemeClr val="tx1"/>
                </a:solidFill>
                <a:latin typeface="+mn-lt"/>
                <a:ea typeface="+mn-ea"/>
                <a:cs typeface="+mn-cs"/>
                <a:hlinkClick r:id="rId4"/>
              </a:rPr>
              <a:t>http://ceprofs.tamu.edu/briaud/</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-----Original Message-----</a:t>
            </a:r>
          </a:p>
          <a:p>
            <a:r>
              <a:rPr lang="en-US" sz="1200" kern="1200" dirty="0">
                <a:solidFill>
                  <a:schemeClr val="tx1"/>
                </a:solidFill>
                <a:latin typeface="+mn-lt"/>
                <a:ea typeface="+mn-ea"/>
                <a:cs typeface="+mn-cs"/>
              </a:rPr>
              <a:t>From: usucger-owner@lists.ncsu.edu [mailto:usucger-owner@lists.ncsu.edu] On Behalf Of </a:t>
            </a:r>
            <a:r>
              <a:rPr lang="en-US" sz="1200" kern="1200" dirty="0" err="1">
                <a:solidFill>
                  <a:schemeClr val="tx1"/>
                </a:solidFill>
                <a:latin typeface="+mn-lt"/>
                <a:ea typeface="+mn-ea"/>
                <a:cs typeface="+mn-cs"/>
              </a:rPr>
              <a:t>Hsein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Juang</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Sent: Thursday, September 09, 2010 8:52 AM</a:t>
            </a:r>
          </a:p>
          <a:p>
            <a:r>
              <a:rPr lang="en-US" sz="1200" kern="1200" dirty="0">
                <a:solidFill>
                  <a:schemeClr val="tx1"/>
                </a:solidFill>
                <a:latin typeface="+mn-lt"/>
                <a:ea typeface="+mn-ea"/>
                <a:cs typeface="+mn-cs"/>
              </a:rPr>
              <a:t>To: T. Matthew Evans</a:t>
            </a:r>
          </a:p>
          <a:p>
            <a:r>
              <a:rPr lang="en-US" sz="1200" kern="1200" dirty="0">
                <a:solidFill>
                  <a:schemeClr val="tx1"/>
                </a:solidFill>
                <a:latin typeface="+mn-lt"/>
                <a:ea typeface="+mn-ea"/>
                <a:cs typeface="+mn-cs"/>
              </a:rPr>
              <a:t>Cc: all@usucger.org</a:t>
            </a:r>
          </a:p>
          <a:p>
            <a:r>
              <a:rPr lang="en-US" sz="1200" kern="1200" dirty="0">
                <a:solidFill>
                  <a:schemeClr val="tx1"/>
                </a:solidFill>
                <a:latin typeface="+mn-lt"/>
                <a:ea typeface="+mn-ea"/>
                <a:cs typeface="+mn-cs"/>
              </a:rPr>
              <a:t>Subject: Re: USUCGER: Landslide </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Colleagues,</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Yes, the landslide occurred in Taiwan.  One unique feature of the landslide is the extremely "flat" sliding plane on a sunny day without external forces such as earthquake.  We have permission from Interior Airborne Service Corps, Taiwan to use the photos in a conference brochure for the </a:t>
            </a:r>
            <a:r>
              <a:rPr lang="en-US" sz="1200" kern="1200" dirty="0" err="1">
                <a:solidFill>
                  <a:schemeClr val="tx1"/>
                </a:solidFill>
                <a:latin typeface="+mn-lt"/>
                <a:ea typeface="+mn-ea"/>
                <a:cs typeface="+mn-cs"/>
              </a:rPr>
              <a:t>GeoRisk</a:t>
            </a:r>
            <a:r>
              <a:rPr lang="en-US" sz="1200" kern="1200" dirty="0">
                <a:solidFill>
                  <a:schemeClr val="tx1"/>
                </a:solidFill>
                <a:latin typeface="+mn-lt"/>
                <a:ea typeface="+mn-ea"/>
                <a:cs typeface="+mn-cs"/>
              </a:rPr>
              <a:t> 2011, a specialty conference on Geo Risk Assessment and Management organized by the ASCE Geo Institute's Risk Assessment and Management Committee.  </a:t>
            </a:r>
            <a:r>
              <a:rPr lang="en-US" sz="1200" kern="1200" dirty="0" err="1">
                <a:solidFill>
                  <a:schemeClr val="tx1"/>
                </a:solidFill>
                <a:latin typeface="+mn-lt"/>
                <a:ea typeface="+mn-ea"/>
                <a:cs typeface="+mn-cs"/>
              </a:rPr>
              <a:t>GeoRisk</a:t>
            </a:r>
            <a:r>
              <a:rPr lang="en-US" sz="1200" kern="1200" dirty="0">
                <a:solidFill>
                  <a:schemeClr val="tx1"/>
                </a:solidFill>
                <a:latin typeface="+mn-lt"/>
                <a:ea typeface="+mn-ea"/>
                <a:cs typeface="+mn-cs"/>
              </a:rPr>
              <a:t> 2011 is to be held in Atlanta, GA on June 26-28, 2011.</a:t>
            </a:r>
          </a:p>
          <a:p>
            <a:r>
              <a:rPr lang="en-US" sz="1200" kern="1200" dirty="0">
                <a:solidFill>
                  <a:schemeClr val="tx1"/>
                </a:solidFill>
                <a:latin typeface="+mn-lt"/>
                <a:ea typeface="+mn-ea"/>
                <a:cs typeface="+mn-cs"/>
              </a:rPr>
              <a:t> </a:t>
            </a:r>
          </a:p>
          <a:p>
            <a:r>
              <a:rPr lang="en-US" sz="1200" u="sng" kern="1200" dirty="0">
                <a:solidFill>
                  <a:schemeClr val="tx1"/>
                </a:solidFill>
                <a:latin typeface="+mn-lt"/>
                <a:ea typeface="+mn-ea"/>
                <a:cs typeface="+mn-cs"/>
                <a:hlinkClick r:id="rId5"/>
              </a:rPr>
              <a:t>http://content.asce.org/files/pdf/Geo-Risk2010v15.pdf</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Landslide photo shown in page 2. </a:t>
            </a:r>
          </a:p>
          <a:p>
            <a:r>
              <a:rPr lang="en-US" sz="1200" kern="1200" dirty="0">
                <a:solidFill>
                  <a:schemeClr val="tx1"/>
                </a:solidFill>
                <a:latin typeface="+mn-lt"/>
                <a:ea typeface="+mn-ea"/>
                <a:cs typeface="+mn-cs"/>
              </a:rPr>
              <a:t> </a:t>
            </a:r>
          </a:p>
          <a:p>
            <a:r>
              <a:rPr lang="en-US" sz="1200" u="sng" kern="1200" dirty="0">
                <a:solidFill>
                  <a:schemeClr val="tx1"/>
                </a:solidFill>
                <a:latin typeface="+mn-lt"/>
                <a:ea typeface="+mn-ea"/>
                <a:cs typeface="+mn-cs"/>
                <a:hlinkClick r:id="rId6"/>
              </a:rPr>
              <a:t>http://content.asce.org/conferences/GeoRisk2011/index.html</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Conference website.</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Hsein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Juang</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F8062C2-6524-4366-A64A-CAB4FB624DB9}" type="slidenum">
              <a:rPr lang="en-US" smtClean="0"/>
              <a:pPr/>
              <a:t>8</a:t>
            </a:fld>
            <a:endParaRPr lang="en-US"/>
          </a:p>
        </p:txBody>
      </p:sp>
    </p:spTree>
    <p:extLst>
      <p:ext uri="{BB962C8B-B14F-4D97-AF65-F5344CB8AC3E}">
        <p14:creationId xmlns:p14="http://schemas.microsoft.com/office/powerpoint/2010/main" val="386150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Aerial view of the La </a:t>
            </a:r>
            <a:r>
              <a:rPr lang="en-US" dirty="0" err="1"/>
              <a:t>Conchita</a:t>
            </a:r>
            <a:r>
              <a:rPr lang="en-US" dirty="0"/>
              <a:t> Landslide in California. This landslide formed on the </a:t>
            </a:r>
            <a:r>
              <a:rPr lang="en-US" dirty="0" err="1"/>
              <a:t>hillslopes</a:t>
            </a:r>
            <a:r>
              <a:rPr lang="en-US" dirty="0"/>
              <a:t> above the community built on a narrow coastal plain along the Pacific Ocean between Santa Barbara and Ventura. The landslide formed in soft (poorly consolidated) sediments on the western slope of Rincon Mountain. On January 10, 2005, an </a:t>
            </a:r>
            <a:r>
              <a:rPr lang="en-US" dirty="0" err="1"/>
              <a:t>earthflow</a:t>
            </a:r>
            <a:r>
              <a:rPr lang="en-US" dirty="0"/>
              <a:t> (landslide) at La </a:t>
            </a:r>
            <a:r>
              <a:rPr lang="en-US" dirty="0" err="1"/>
              <a:t>Conchita</a:t>
            </a:r>
            <a:r>
              <a:rPr lang="en-US" dirty="0"/>
              <a:t> destroyed or seriously damaged 36 homes and killed 10 people. Another landslide occurred in the same vicinity in 1995 (without catastrophic results) and the </a:t>
            </a:r>
            <a:r>
              <a:rPr lang="en-US" dirty="0" err="1"/>
              <a:t>hillslopes</a:t>
            </a:r>
            <a:r>
              <a:rPr lang="en-US" dirty="0"/>
              <a:t> in the area display abundant evidence of landslide activity in the prehistoric past. The disaster at La </a:t>
            </a:r>
            <a:r>
              <a:rPr lang="en-US" dirty="0" err="1"/>
              <a:t>Conchita</a:t>
            </a:r>
            <a:r>
              <a:rPr lang="en-US" dirty="0"/>
              <a:t> illustrates the problems of development activities in landslide-prone areas. For more information see </a:t>
            </a:r>
            <a:r>
              <a:rPr lang="en-US" i="1" dirty="0"/>
              <a:t>Landslide Hazards at La </a:t>
            </a:r>
            <a:r>
              <a:rPr lang="en-US" i="1" dirty="0" err="1"/>
              <a:t>Conchita</a:t>
            </a:r>
            <a:r>
              <a:rPr lang="en-US" i="1" dirty="0"/>
              <a:t> </a:t>
            </a:r>
            <a:r>
              <a:rPr lang="en-US" dirty="0"/>
              <a:t>by R.W. </a:t>
            </a:r>
            <a:r>
              <a:rPr lang="en-US" dirty="0" err="1"/>
              <a:t>Jibson</a:t>
            </a:r>
            <a:r>
              <a:rPr lang="en-US" dirty="0"/>
              <a:t> [http://pubs.usgs.gov/of/2005/1067/]. (Photograph by R.L. Schuster, U.S. Geological Survey, 1995.)</a:t>
            </a:r>
          </a:p>
        </p:txBody>
      </p:sp>
      <p:sp>
        <p:nvSpPr>
          <p:cNvPr id="4" name="Slide Number Placeholder 3"/>
          <p:cNvSpPr>
            <a:spLocks noGrp="1"/>
          </p:cNvSpPr>
          <p:nvPr>
            <p:ph type="sldNum" sz="quarter" idx="10"/>
          </p:nvPr>
        </p:nvSpPr>
        <p:spPr/>
        <p:txBody>
          <a:bodyPr/>
          <a:lstStyle/>
          <a:p>
            <a:fld id="{1F8062C2-6524-4366-A64A-CAB4FB624DB9}" type="slidenum">
              <a:rPr lang="en-US" smtClean="0"/>
              <a:pPr/>
              <a:t>9</a:t>
            </a:fld>
            <a:endParaRPr lang="en-US"/>
          </a:p>
        </p:txBody>
      </p:sp>
    </p:spTree>
    <p:extLst>
      <p:ext uri="{BB962C8B-B14F-4D97-AF65-F5344CB8AC3E}">
        <p14:creationId xmlns:p14="http://schemas.microsoft.com/office/powerpoint/2010/main" val="32445926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lvl1pPr>
          </a:lstStyle>
          <a:p>
            <a:pPr>
              <a:defRPr/>
            </a:pPr>
            <a:fld id="{3A760B08-68E6-494F-80C2-992F9D68FD5C}" type="datetimeFigureOut">
              <a:rPr lang="en-US" smtClean="0"/>
              <a:pPr>
                <a:defRPr/>
              </a:pPr>
              <a:t>2/24/2025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CB86C92-7C69-4679-9257-FE8A51CB8D3B}" type="slidenum">
              <a:rPr lang="en-US" smtClean="0"/>
              <a:pPr>
                <a:defRPr/>
              </a:pPr>
              <a:t>‹#›</a:t>
            </a:fld>
            <a:endParaRPr lang="en-US"/>
          </a:p>
        </p:txBody>
      </p:sp>
    </p:spTree>
    <p:extLst>
      <p:ext uri="{BB962C8B-B14F-4D97-AF65-F5344CB8AC3E}">
        <p14:creationId xmlns:p14="http://schemas.microsoft.com/office/powerpoint/2010/main" val="22950672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50F3536-3D08-4386-AB60-7702EC616F55}" type="datetimeFigureOut">
              <a:rPr lang="en-US" smtClean="0"/>
              <a:pPr>
                <a:defRPr/>
              </a:pPr>
              <a:t>2/24/2025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31DA52-04FA-4227-B4C6-51817F01CAE2}" type="slidenum">
              <a:rPr lang="en-US" smtClean="0"/>
              <a:pPr>
                <a:defRPr/>
              </a:pPr>
              <a:t>‹#›</a:t>
            </a:fld>
            <a:endParaRPr lang="en-US"/>
          </a:p>
        </p:txBody>
      </p:sp>
    </p:spTree>
    <p:extLst>
      <p:ext uri="{BB962C8B-B14F-4D97-AF65-F5344CB8AC3E}">
        <p14:creationId xmlns:p14="http://schemas.microsoft.com/office/powerpoint/2010/main" val="83657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22B258E8-1E0E-40DA-B389-F2AD566346C4}" type="datetimeFigureOut">
              <a:rPr lang="en-US" smtClean="0"/>
              <a:pPr>
                <a:defRPr/>
              </a:pPr>
              <a:t>2/24/2025</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EA3F8B67-77C3-4608-8700-B42323AFA59F}" type="slidenum">
              <a:rPr lang="en-US" smtClean="0"/>
              <a:pPr>
                <a:defRPr/>
              </a:pPr>
              <a:t>‹#›</a:t>
            </a:fld>
            <a:endParaRPr lang="en-US"/>
          </a:p>
        </p:txBody>
      </p:sp>
    </p:spTree>
    <p:extLst>
      <p:ext uri="{BB962C8B-B14F-4D97-AF65-F5344CB8AC3E}">
        <p14:creationId xmlns:p14="http://schemas.microsoft.com/office/powerpoint/2010/main" val="802125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7620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30200" y="6248400"/>
            <a:ext cx="1897063" cy="457200"/>
          </a:xfrm>
        </p:spPr>
        <p:txBody>
          <a:bodyPr/>
          <a:lstStyle>
            <a:lvl1pPr>
              <a:defRPr/>
            </a:lvl1pPr>
          </a:lstStyle>
          <a:p>
            <a:pPr>
              <a:defRPr/>
            </a:pPr>
            <a:fld id="{8FC333E7-E54F-482D-8807-F9727C86DD93}" type="datetimeFigureOut">
              <a:rPr lang="en-US" smtClean="0"/>
              <a:pPr>
                <a:defRPr/>
              </a:pPr>
              <a:t>2/24/2025</a:t>
            </a:fld>
            <a:endParaRPr lang="en-US"/>
          </a:p>
        </p:txBody>
      </p:sp>
      <p:sp>
        <p:nvSpPr>
          <p:cNvPr id="7" name="Footer Placeholder 6"/>
          <p:cNvSpPr>
            <a:spLocks noGrp="1"/>
          </p:cNvSpPr>
          <p:nvPr>
            <p:ph type="ftr" sz="quarter" idx="11"/>
          </p:nvPr>
        </p:nvSpPr>
        <p:spPr>
          <a:xfrm>
            <a:off x="2768600" y="6248400"/>
            <a:ext cx="28448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154738" y="6248400"/>
            <a:ext cx="1897062" cy="457200"/>
          </a:xfrm>
        </p:spPr>
        <p:txBody>
          <a:bodyPr/>
          <a:lstStyle>
            <a:lvl1pPr>
              <a:defRPr/>
            </a:lvl1pPr>
          </a:lstStyle>
          <a:p>
            <a:pPr>
              <a:defRPr/>
            </a:pPr>
            <a:fld id="{42C25579-C968-467C-BB0E-A5CD7540398A}" type="slidenum">
              <a:rPr lang="en-US" smtClean="0"/>
              <a:pPr>
                <a:defRPr/>
              </a:pPr>
              <a:t>‹#›</a:t>
            </a:fld>
            <a:endParaRPr lang="en-US"/>
          </a:p>
        </p:txBody>
      </p:sp>
    </p:spTree>
    <p:extLst>
      <p:ext uri="{BB962C8B-B14F-4D97-AF65-F5344CB8AC3E}">
        <p14:creationId xmlns:p14="http://schemas.microsoft.com/office/powerpoint/2010/main" val="8096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A13587-AABB-46D6-9207-CF6D83077B21}" type="datetimeFigureOut">
              <a:rPr lang="en-US" smtClean="0"/>
              <a:pPr>
                <a:defRPr/>
              </a:pPr>
              <a:t>2/24/2025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4E486-8F36-47BA-B8FC-A9CFE5719FA3}" type="slidenum">
              <a:rPr lang="en-US" smtClean="0"/>
              <a:pPr>
                <a:defRPr/>
              </a:pPr>
              <a:t>‹#›</a:t>
            </a:fld>
            <a:endParaRPr lang="en-US"/>
          </a:p>
        </p:txBody>
      </p:sp>
    </p:spTree>
    <p:extLst>
      <p:ext uri="{BB962C8B-B14F-4D97-AF65-F5344CB8AC3E}">
        <p14:creationId xmlns:p14="http://schemas.microsoft.com/office/powerpoint/2010/main" val="1521025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E4C48DCD-3126-4E2B-87BE-7D2066A0E669}" type="datetimeFigureOut">
              <a:rPr lang="en-US" smtClean="0"/>
              <a:pPr>
                <a:defRPr/>
              </a:pPr>
              <a:t>2/24/2025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B837299-0FC4-4809-B15F-DECE3AF2CA41}" type="slidenum">
              <a:rPr lang="en-US" smtClean="0"/>
              <a:pPr>
                <a:defRPr/>
              </a:pPr>
              <a:t>‹#›</a:t>
            </a:fld>
            <a:endParaRPr lang="en-US"/>
          </a:p>
        </p:txBody>
      </p:sp>
    </p:spTree>
    <p:extLst>
      <p:ext uri="{BB962C8B-B14F-4D97-AF65-F5344CB8AC3E}">
        <p14:creationId xmlns:p14="http://schemas.microsoft.com/office/powerpoint/2010/main" val="2299714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6B76409-3A0A-426A-B288-89B068614AC4}" type="datetimeFigureOut">
              <a:rPr lang="en-US" smtClean="0"/>
              <a:pPr>
                <a:defRPr/>
              </a:pPr>
              <a:t>2/24/2025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51204E-CB69-44CF-817D-CADEDD01660F}" type="slidenum">
              <a:rPr lang="en-US" smtClean="0"/>
              <a:pPr>
                <a:defRPr/>
              </a:pPr>
              <a:t>‹#›</a:t>
            </a:fld>
            <a:endParaRPr lang="en-US"/>
          </a:p>
        </p:txBody>
      </p:sp>
    </p:spTree>
    <p:extLst>
      <p:ext uri="{BB962C8B-B14F-4D97-AF65-F5344CB8AC3E}">
        <p14:creationId xmlns:p14="http://schemas.microsoft.com/office/powerpoint/2010/main" val="314322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DE18F9B-825C-4DDA-9838-9C41CE7E0B2D}" type="datetimeFigureOut">
              <a:rPr lang="en-US" smtClean="0"/>
              <a:pPr>
                <a:defRPr/>
              </a:pPr>
              <a:t>2/24/2025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109A96-4767-47A7-B48B-AA2DCD2BF934}" type="slidenum">
              <a:rPr lang="en-US" smtClean="0"/>
              <a:pPr>
                <a:defRPr/>
              </a:pPr>
              <a:t>‹#›</a:t>
            </a:fld>
            <a:endParaRPr lang="en-US"/>
          </a:p>
        </p:txBody>
      </p:sp>
    </p:spTree>
    <p:extLst>
      <p:ext uri="{BB962C8B-B14F-4D97-AF65-F5344CB8AC3E}">
        <p14:creationId xmlns:p14="http://schemas.microsoft.com/office/powerpoint/2010/main" val="1873441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ED9F379-4584-45AF-8B11-3157682D36DA}" type="datetimeFigureOut">
              <a:rPr lang="en-US" smtClean="0"/>
              <a:pPr>
                <a:defRPr/>
              </a:pPr>
              <a:t>2/24/2025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1626AD-2257-4C8A-B376-B366230A7A37}" type="slidenum">
              <a:rPr lang="en-US" smtClean="0"/>
              <a:pPr>
                <a:defRPr/>
              </a:pPr>
              <a:t>‹#›</a:t>
            </a:fld>
            <a:endParaRPr lang="en-US"/>
          </a:p>
        </p:txBody>
      </p:sp>
    </p:spTree>
    <p:extLst>
      <p:ext uri="{BB962C8B-B14F-4D97-AF65-F5344CB8AC3E}">
        <p14:creationId xmlns:p14="http://schemas.microsoft.com/office/powerpoint/2010/main" val="263628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386855-85A9-4F0F-B2B5-BEF712B093B1}" type="datetimeFigureOut">
              <a:rPr lang="en-US" smtClean="0"/>
              <a:pPr>
                <a:defRPr/>
              </a:pPr>
              <a:t>2/24/2025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1CB8D0A-2417-4230-B77A-8AA40A7916D3}" type="slidenum">
              <a:rPr lang="en-US" smtClean="0"/>
              <a:pPr>
                <a:defRPr/>
              </a:pPr>
              <a:t>‹#›</a:t>
            </a:fld>
            <a:endParaRPr lang="en-US"/>
          </a:p>
        </p:txBody>
      </p:sp>
    </p:spTree>
    <p:extLst>
      <p:ext uri="{BB962C8B-B14F-4D97-AF65-F5344CB8AC3E}">
        <p14:creationId xmlns:p14="http://schemas.microsoft.com/office/powerpoint/2010/main" val="164687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B53B43AF-8A83-4C29-9FF2-2FBDA1CFB6B4}" type="datetimeFigureOut">
              <a:rPr lang="en-US" smtClean="0"/>
              <a:pPr>
                <a:defRPr/>
              </a:pPr>
              <a:t>2/24/2025</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4EA17606-718A-49BC-B9D5-97615D4262E4}" type="slidenum">
              <a:rPr lang="en-US" smtClean="0"/>
              <a:pPr>
                <a:defRPr/>
              </a:pPr>
              <a:t>‹#›</a:t>
            </a:fld>
            <a:endParaRPr lang="en-US"/>
          </a:p>
        </p:txBody>
      </p:sp>
    </p:spTree>
    <p:extLst>
      <p:ext uri="{BB962C8B-B14F-4D97-AF65-F5344CB8AC3E}">
        <p14:creationId xmlns:p14="http://schemas.microsoft.com/office/powerpoint/2010/main" val="176415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9EE0844-76CD-4EF6-84C6-4AA82967320C}" type="datetimeFigureOut">
              <a:rPr lang="en-US" smtClean="0"/>
              <a:pPr>
                <a:defRPr/>
              </a:pPr>
              <a:t>2/24/2025</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A150EEB-B64E-4009-8BEA-FCA41C96F3A4}" type="slidenum">
              <a:rPr lang="en-US" smtClean="0"/>
              <a:pPr>
                <a:defRPr/>
              </a:pPr>
              <a:t>‹#›</a:t>
            </a:fld>
            <a:endParaRPr lang="en-US"/>
          </a:p>
        </p:txBody>
      </p:sp>
    </p:spTree>
    <p:extLst>
      <p:ext uri="{BB962C8B-B14F-4D97-AF65-F5344CB8AC3E}">
        <p14:creationId xmlns:p14="http://schemas.microsoft.com/office/powerpoint/2010/main" val="291467351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9221"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8FC333E7-E54F-482D-8807-F9727C86DD93}" type="datetimeFigureOut">
              <a:rPr lang="en-US" smtClean="0"/>
              <a:pPr>
                <a:defRPr/>
              </a:pPr>
              <a:t>2/24/2025</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smtClean="0">
                <a:solidFill>
                  <a:schemeClr val="tx1">
                    <a:tint val="95000"/>
                  </a:schemeClr>
                </a:solidFill>
              </a:defRPr>
            </a:lvl1pPr>
            <a:extLst/>
          </a:lstStyle>
          <a:p>
            <a:pPr>
              <a:defRPr/>
            </a:pPr>
            <a:fld id="{42C25579-C968-467C-BB0E-A5CD7540398A}" type="slidenum">
              <a:rPr lang="en-US" smtClean="0"/>
              <a:pPr>
                <a:defRPr/>
              </a:pPr>
              <a:t>‹#›</a:t>
            </a:fld>
            <a:endParaRPr lang="en-US"/>
          </a:p>
        </p:txBody>
      </p:sp>
    </p:spTree>
    <p:extLst>
      <p:ext uri="{BB962C8B-B14F-4D97-AF65-F5344CB8AC3E}">
        <p14:creationId xmlns:p14="http://schemas.microsoft.com/office/powerpoint/2010/main" val="28761448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rtl="0" eaLnBrk="1" fontAlgn="base" hangingPunct="1">
        <a:spcBef>
          <a:spcPct val="0"/>
        </a:spcBef>
        <a:spcAft>
          <a:spcPct val="0"/>
        </a:spcAft>
        <a:defRPr sz="4500" b="1" kern="1200">
          <a:solidFill>
            <a:srgbClr val="FFC800"/>
          </a:solidFill>
          <a:latin typeface="+mj-lt"/>
          <a:ea typeface="+mj-ea"/>
          <a:cs typeface="+mj-cs"/>
        </a:defRPr>
      </a:lvl1pPr>
      <a:lvl2pPr algn="l" rtl="0" eaLnBrk="1" fontAlgn="base" hangingPunct="1">
        <a:spcBef>
          <a:spcPct val="0"/>
        </a:spcBef>
        <a:spcAft>
          <a:spcPct val="0"/>
        </a:spcAft>
        <a:defRPr sz="4500" b="1">
          <a:solidFill>
            <a:srgbClr val="FFC800"/>
          </a:solidFill>
          <a:latin typeface="Corbel" pitchFamily="34" charset="0"/>
        </a:defRPr>
      </a:lvl2pPr>
      <a:lvl3pPr algn="l" rtl="0" eaLnBrk="1" fontAlgn="base" hangingPunct="1">
        <a:spcBef>
          <a:spcPct val="0"/>
        </a:spcBef>
        <a:spcAft>
          <a:spcPct val="0"/>
        </a:spcAft>
        <a:defRPr sz="4500" b="1">
          <a:solidFill>
            <a:srgbClr val="FFC800"/>
          </a:solidFill>
          <a:latin typeface="Corbel" pitchFamily="34" charset="0"/>
        </a:defRPr>
      </a:lvl3pPr>
      <a:lvl4pPr algn="l" rtl="0" eaLnBrk="1" fontAlgn="base" hangingPunct="1">
        <a:spcBef>
          <a:spcPct val="0"/>
        </a:spcBef>
        <a:spcAft>
          <a:spcPct val="0"/>
        </a:spcAft>
        <a:defRPr sz="4500" b="1">
          <a:solidFill>
            <a:srgbClr val="FFC800"/>
          </a:solidFill>
          <a:latin typeface="Corbel" pitchFamily="34" charset="0"/>
        </a:defRPr>
      </a:lvl4pPr>
      <a:lvl5pPr algn="l" rtl="0" eaLnBrk="1" fontAlgn="base" hangingPunct="1">
        <a:spcBef>
          <a:spcPct val="0"/>
        </a:spcBef>
        <a:spcAft>
          <a:spcPct val="0"/>
        </a:spcAft>
        <a:defRPr sz="4500" b="1">
          <a:solidFill>
            <a:srgbClr val="FFC800"/>
          </a:solidFill>
          <a:latin typeface="Corbel" pitchFamily="34" charset="0"/>
        </a:defRPr>
      </a:lvl5pPr>
      <a:lvl6pPr marL="457200" algn="l" rtl="0" eaLnBrk="1" fontAlgn="base" hangingPunct="1">
        <a:spcBef>
          <a:spcPct val="0"/>
        </a:spcBef>
        <a:spcAft>
          <a:spcPct val="0"/>
        </a:spcAft>
        <a:defRPr sz="4500" b="1">
          <a:solidFill>
            <a:srgbClr val="FFC800"/>
          </a:solidFill>
          <a:latin typeface="Corbel" pitchFamily="34" charset="0"/>
        </a:defRPr>
      </a:lvl6pPr>
      <a:lvl7pPr marL="914400" algn="l" rtl="0" eaLnBrk="1" fontAlgn="base" hangingPunct="1">
        <a:spcBef>
          <a:spcPct val="0"/>
        </a:spcBef>
        <a:spcAft>
          <a:spcPct val="0"/>
        </a:spcAft>
        <a:defRPr sz="4500" b="1">
          <a:solidFill>
            <a:srgbClr val="FFC800"/>
          </a:solidFill>
          <a:latin typeface="Corbel" pitchFamily="34" charset="0"/>
        </a:defRPr>
      </a:lvl7pPr>
      <a:lvl8pPr marL="1371600" algn="l" rtl="0" eaLnBrk="1" fontAlgn="base" hangingPunct="1">
        <a:spcBef>
          <a:spcPct val="0"/>
        </a:spcBef>
        <a:spcAft>
          <a:spcPct val="0"/>
        </a:spcAft>
        <a:defRPr sz="4500" b="1">
          <a:solidFill>
            <a:srgbClr val="FFC800"/>
          </a:solidFill>
          <a:latin typeface="Corbel" pitchFamily="34" charset="0"/>
        </a:defRPr>
      </a:lvl8pPr>
      <a:lvl9pPr marL="1828800" algn="l" rtl="0" eaLnBrk="1" fontAlgn="base" hangingPunct="1">
        <a:spcBef>
          <a:spcPct val="0"/>
        </a:spcBef>
        <a:spcAft>
          <a:spcPct val="0"/>
        </a:spcAft>
        <a:defRPr sz="4500" b="1">
          <a:solidFill>
            <a:srgbClr val="FFC800"/>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www.utahbusiness.com/articles/view/hole_in_the_ground#sthash.VDgeqA7G.dpuf" TargetMode="Externa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fontAlgn="auto">
              <a:spcAft>
                <a:spcPts val="0"/>
              </a:spcAft>
              <a:defRPr/>
            </a:pPr>
            <a:r>
              <a:rPr lang="en-US" dirty="0">
                <a:solidFill>
                  <a:schemeClr val="accent1">
                    <a:satMod val="150000"/>
                  </a:schemeClr>
                </a:solidFill>
              </a:rPr>
              <a:t>Causes of Slope Failure</a:t>
            </a:r>
          </a:p>
        </p:txBody>
      </p:sp>
      <p:sp>
        <p:nvSpPr>
          <p:cNvPr id="12291" name="Subtitle 2"/>
          <p:cNvSpPr>
            <a:spLocks noGrp="1"/>
          </p:cNvSpPr>
          <p:nvPr>
            <p:ph type="subTitle" idx="1"/>
          </p:nvPr>
        </p:nvSpPr>
        <p:spPr/>
        <p:txBody>
          <a:bodyPr/>
          <a:lstStyle/>
          <a:p>
            <a:r>
              <a:rPr lang="en-US" dirty="0"/>
              <a:t>CE 544 – BRIGHAM YOUNG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SA MSW failure pre"/>
          <p:cNvPicPr>
            <a:picLocks noChangeAspect="1" noChangeArrowheads="1"/>
          </p:cNvPicPr>
          <p:nvPr/>
        </p:nvPicPr>
        <p:blipFill>
          <a:blip r:embed="rId3" cstate="print"/>
          <a:srcRect/>
          <a:stretch>
            <a:fillRect/>
          </a:stretch>
        </p:blipFill>
        <p:spPr bwMode="auto">
          <a:xfrm>
            <a:off x="914400" y="1524000"/>
            <a:ext cx="6934200" cy="5160070"/>
          </a:xfrm>
          <a:prstGeom prst="rect">
            <a:avLst/>
          </a:prstGeom>
          <a:noFill/>
        </p:spPr>
      </p:pic>
      <p:sp>
        <p:nvSpPr>
          <p:cNvPr id="4" name="Title 3"/>
          <p:cNvSpPr>
            <a:spLocks noGrp="1"/>
          </p:cNvSpPr>
          <p:nvPr>
            <p:ph type="title"/>
          </p:nvPr>
        </p:nvSpPr>
        <p:spPr/>
        <p:txBody>
          <a:bodyPr/>
          <a:lstStyle/>
          <a:p>
            <a:r>
              <a:rPr lang="en-US" dirty="0"/>
              <a:t>Landfill Slope Failure - Before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Landfill Slope Failure - After</a:t>
            </a:r>
          </a:p>
        </p:txBody>
      </p:sp>
      <p:pic>
        <p:nvPicPr>
          <p:cNvPr id="5" name="Picture 2" descr="SA MSW failure post"/>
          <p:cNvPicPr>
            <a:picLocks noChangeAspect="1" noChangeArrowheads="1"/>
          </p:cNvPicPr>
          <p:nvPr/>
        </p:nvPicPr>
        <p:blipFill>
          <a:blip r:embed="rId3" cstate="print"/>
          <a:srcRect/>
          <a:stretch>
            <a:fillRect/>
          </a:stretch>
        </p:blipFill>
        <p:spPr bwMode="auto">
          <a:xfrm>
            <a:off x="1295400" y="1600200"/>
            <a:ext cx="6934200" cy="520124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Loma Prieta Earthquake, 1972</a:t>
            </a:r>
          </a:p>
        </p:txBody>
      </p:sp>
      <p:pic>
        <p:nvPicPr>
          <p:cNvPr id="32770" name="Picture 2"/>
          <p:cNvPicPr>
            <a:picLocks noChangeAspect="1" noChangeArrowheads="1"/>
          </p:cNvPicPr>
          <p:nvPr/>
        </p:nvPicPr>
        <p:blipFill>
          <a:blip r:embed="rId3" cstate="print"/>
          <a:srcRect/>
          <a:stretch>
            <a:fillRect/>
          </a:stretch>
        </p:blipFill>
        <p:spPr bwMode="auto">
          <a:xfrm>
            <a:off x="1981200" y="1600200"/>
            <a:ext cx="5032582" cy="51816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Slope Failures on Mars</a:t>
            </a:r>
          </a:p>
        </p:txBody>
      </p:sp>
      <p:pic>
        <p:nvPicPr>
          <p:cNvPr id="5" name="Picture 4"/>
          <p:cNvPicPr>
            <a:picLocks noChangeAspect="1"/>
          </p:cNvPicPr>
          <p:nvPr/>
        </p:nvPicPr>
        <p:blipFill>
          <a:blip r:embed="rId3"/>
          <a:stretch>
            <a:fillRect/>
          </a:stretch>
        </p:blipFill>
        <p:spPr>
          <a:xfrm>
            <a:off x="457200" y="1981200"/>
            <a:ext cx="8194548" cy="4343400"/>
          </a:xfrm>
          <a:prstGeom prst="rect">
            <a:avLst/>
          </a:prstGeom>
        </p:spPr>
      </p:pic>
    </p:spTree>
    <p:extLst>
      <p:ext uri="{BB962C8B-B14F-4D97-AF65-F5344CB8AC3E}">
        <p14:creationId xmlns:p14="http://schemas.microsoft.com/office/powerpoint/2010/main" val="899946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5442858" cy="6858000"/>
          </a:xfrm>
          <a:prstGeom prst="rect">
            <a:avLst/>
          </a:prstGeom>
        </p:spPr>
      </p:pic>
    </p:spTree>
    <p:extLst>
      <p:ext uri="{BB962C8B-B14F-4D97-AF65-F5344CB8AC3E}">
        <p14:creationId xmlns:p14="http://schemas.microsoft.com/office/powerpoint/2010/main" val="417540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2667000" y="1905001"/>
            <a:ext cx="6165709" cy="4100569"/>
          </a:xfrm>
          <a:prstGeom prst="rect">
            <a:avLst/>
          </a:prstGeom>
          <a:noFill/>
          <a:ln>
            <a:noFill/>
          </a:ln>
        </p:spPr>
      </p:pic>
      <p:sp>
        <p:nvSpPr>
          <p:cNvPr id="139" name="Shape 139"/>
          <p:cNvSpPr txBox="1">
            <a:spLocks noGrp="1"/>
          </p:cNvSpPr>
          <p:nvPr>
            <p:ph type="title"/>
          </p:nvPr>
        </p:nvSpPr>
        <p:spPr/>
        <p:txBody>
          <a:bodyPr/>
          <a:lstStyle/>
          <a:p>
            <a:r>
              <a:rPr lang="en-US" dirty="0" err="1">
                <a:sym typeface="Cantarell"/>
              </a:rPr>
              <a:t>Oso</a:t>
            </a:r>
            <a:r>
              <a:rPr lang="en-US" dirty="0">
                <a:sym typeface="Cantarell"/>
              </a:rPr>
              <a:t>, Washington Landslide</a:t>
            </a:r>
          </a:p>
        </p:txBody>
      </p:sp>
      <p:sp>
        <p:nvSpPr>
          <p:cNvPr id="140" name="Shape 140"/>
          <p:cNvSpPr txBox="1">
            <a:spLocks noGrp="1"/>
          </p:cNvSpPr>
          <p:nvPr>
            <p:ph type="body" idx="1"/>
          </p:nvPr>
        </p:nvSpPr>
        <p:spPr>
          <a:xfrm>
            <a:off x="152400" y="2209799"/>
            <a:ext cx="2514600" cy="4444993"/>
          </a:xfrm>
        </p:spPr>
        <p:txBody>
          <a:bodyPr/>
          <a:lstStyle/>
          <a:p>
            <a:r>
              <a:rPr lang="en-US" sz="2400" dirty="0">
                <a:sym typeface="Cantarell"/>
              </a:rPr>
              <a:t>3/22/2014</a:t>
            </a:r>
          </a:p>
          <a:p>
            <a:r>
              <a:rPr lang="en-US" sz="2400" dirty="0">
                <a:sym typeface="Cantarell"/>
              </a:rPr>
              <a:t>10M yd^3 of soil </a:t>
            </a:r>
          </a:p>
          <a:p>
            <a:r>
              <a:rPr lang="en-US" sz="2400" dirty="0">
                <a:sym typeface="Cantarell"/>
              </a:rPr>
              <a:t>30 homes destroyed</a:t>
            </a:r>
          </a:p>
          <a:p>
            <a:r>
              <a:rPr lang="en-US" sz="2400" dirty="0">
                <a:sym typeface="Cantarell"/>
              </a:rPr>
              <a:t>43 fatalities</a:t>
            </a:r>
          </a:p>
          <a:p>
            <a:r>
              <a:rPr lang="en-US" sz="2400" dirty="0">
                <a:sym typeface="Cantarell"/>
              </a:rPr>
              <a:t>Moved 0.7 miles at 40 mph</a:t>
            </a:r>
          </a:p>
        </p:txBody>
      </p:sp>
    </p:spTree>
    <p:extLst>
      <p:ext uri="{BB962C8B-B14F-4D97-AF65-F5344CB8AC3E}">
        <p14:creationId xmlns:p14="http://schemas.microsoft.com/office/powerpoint/2010/main" val="34441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p:txBody>
          <a:bodyPr/>
          <a:lstStyle/>
          <a:p>
            <a:r>
              <a:rPr lang="en-US">
                <a:sym typeface="Cantarell"/>
              </a:rPr>
              <a:t>Before (07/2013)|After (03/2014)</a:t>
            </a:r>
          </a:p>
        </p:txBody>
      </p:sp>
      <p:pic>
        <p:nvPicPr>
          <p:cNvPr id="148" name="Shape 148"/>
          <p:cNvPicPr preferRelativeResize="0"/>
          <p:nvPr/>
        </p:nvPicPr>
        <p:blipFill rotWithShape="1">
          <a:blip r:embed="rId3">
            <a:alphaModFix/>
          </a:blip>
          <a:srcRect l="-32761" t="7128" r="19202" b="13670"/>
          <a:stretch/>
        </p:blipFill>
        <p:spPr>
          <a:xfrm>
            <a:off x="-1385888" y="2283131"/>
            <a:ext cx="5648607" cy="3388613"/>
          </a:xfrm>
          <a:prstGeom prst="rect">
            <a:avLst/>
          </a:prstGeom>
          <a:noFill/>
          <a:ln>
            <a:noFill/>
          </a:ln>
        </p:spPr>
      </p:pic>
      <p:pic>
        <p:nvPicPr>
          <p:cNvPr id="149" name="Shape 149"/>
          <p:cNvPicPr preferRelativeResize="0"/>
          <p:nvPr/>
        </p:nvPicPr>
        <p:blipFill rotWithShape="1">
          <a:blip r:embed="rId4">
            <a:alphaModFix/>
          </a:blip>
          <a:srcRect l="4299" t="11462" r="19341" b="4623"/>
          <a:stretch/>
        </p:blipFill>
        <p:spPr>
          <a:xfrm>
            <a:off x="4262719" y="2296463"/>
            <a:ext cx="4646438" cy="3361949"/>
          </a:xfrm>
          <a:prstGeom prst="rect">
            <a:avLst/>
          </a:prstGeom>
          <a:noFill/>
          <a:ln>
            <a:noFill/>
          </a:ln>
        </p:spPr>
      </p:pic>
    </p:spTree>
    <p:extLst>
      <p:ext uri="{BB962C8B-B14F-4D97-AF65-F5344CB8AC3E}">
        <p14:creationId xmlns:p14="http://schemas.microsoft.com/office/powerpoint/2010/main" val="1451457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p:txBody>
          <a:bodyPr/>
          <a:lstStyle/>
          <a:p>
            <a:r>
              <a:rPr lang="en-US">
                <a:sym typeface="Cantarell"/>
              </a:rPr>
              <a:t>Sequence of Events</a:t>
            </a:r>
          </a:p>
        </p:txBody>
      </p:sp>
      <p:pic>
        <p:nvPicPr>
          <p:cNvPr id="156" name="Shape 156"/>
          <p:cNvPicPr preferRelativeResize="0"/>
          <p:nvPr/>
        </p:nvPicPr>
        <p:blipFill>
          <a:blip r:embed="rId3">
            <a:alphaModFix/>
          </a:blip>
          <a:stretch>
            <a:fillRect/>
          </a:stretch>
        </p:blipFill>
        <p:spPr>
          <a:xfrm>
            <a:off x="363343" y="2209800"/>
            <a:ext cx="8595559" cy="2971800"/>
          </a:xfrm>
          <a:prstGeom prst="rect">
            <a:avLst/>
          </a:prstGeom>
          <a:noFill/>
          <a:ln>
            <a:noFill/>
          </a:ln>
        </p:spPr>
      </p:pic>
    </p:spTree>
    <p:extLst>
      <p:ext uri="{BB962C8B-B14F-4D97-AF65-F5344CB8AC3E}">
        <p14:creationId xmlns:p14="http://schemas.microsoft.com/office/powerpoint/2010/main" val="202645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ndslide 1.JPG"/>
          <p:cNvPicPr>
            <a:picLocks noChangeAspect="1"/>
          </p:cNvPicPr>
          <p:nvPr/>
        </p:nvPicPr>
        <p:blipFill>
          <a:blip r:embed="rId3" cstate="print"/>
          <a:stretch>
            <a:fillRect/>
          </a:stretch>
        </p:blipFill>
        <p:spPr>
          <a:xfrm>
            <a:off x="1371600" y="1752600"/>
            <a:ext cx="6242304" cy="4681728"/>
          </a:xfrm>
          <a:prstGeom prst="rect">
            <a:avLst/>
          </a:prstGeom>
        </p:spPr>
      </p:pic>
      <p:sp>
        <p:nvSpPr>
          <p:cNvPr id="3" name="Title 2"/>
          <p:cNvSpPr>
            <a:spLocks noGrp="1"/>
          </p:cNvSpPr>
          <p:nvPr>
            <p:ph type="title"/>
          </p:nvPr>
        </p:nvSpPr>
        <p:spPr/>
        <p:txBody>
          <a:bodyPr/>
          <a:lstStyle/>
          <a:p>
            <a:r>
              <a:rPr lang="en-US" dirty="0"/>
              <a:t>Utah, 2001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Bingham Canyon Mine (2015)</a:t>
            </a:r>
          </a:p>
        </p:txBody>
      </p:sp>
      <p:pic>
        <p:nvPicPr>
          <p:cNvPr id="1026" name="Picture 2" descr="http://blogs.agu.org/landslideblog/files/2013/04/13_04-Bingham-Canyon-2-e13673029823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ogs.agu.org/landslideblog/files/2013/04/13_04-Bingham-Canyon-3-e13673032594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981200"/>
            <a:ext cx="4348738"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1524000" y="1449593"/>
            <a:ext cx="1143839" cy="523220"/>
          </a:xfrm>
          <a:prstGeom prst="rect">
            <a:avLst/>
          </a:prstGeom>
          <a:noFill/>
          <a:ln w="12700">
            <a:noFill/>
            <a:miter lim="800000"/>
            <a:headEnd type="none" w="sm" len="sm"/>
            <a:tailEnd type="none" w="sm" len="sm"/>
          </a:ln>
        </p:spPr>
        <p:txBody>
          <a:bodyPr wrap="none" rtlCol="0">
            <a:spAutoFit/>
          </a:bodyPr>
          <a:lstStyle/>
          <a:p>
            <a:r>
              <a:rPr lang="en-US" sz="2800" dirty="0">
                <a:latin typeface="+mj-lt"/>
              </a:rPr>
              <a:t>Before</a:t>
            </a:r>
          </a:p>
        </p:txBody>
      </p:sp>
      <p:sp>
        <p:nvSpPr>
          <p:cNvPr id="6" name="TextBox 5"/>
          <p:cNvSpPr txBox="1"/>
          <p:nvPr/>
        </p:nvSpPr>
        <p:spPr bwMode="auto">
          <a:xfrm>
            <a:off x="6172200" y="1447800"/>
            <a:ext cx="921406" cy="523220"/>
          </a:xfrm>
          <a:prstGeom prst="rect">
            <a:avLst/>
          </a:prstGeom>
          <a:noFill/>
          <a:ln w="12700">
            <a:noFill/>
            <a:miter lim="800000"/>
            <a:headEnd type="none" w="sm" len="sm"/>
            <a:tailEnd type="none" w="sm" len="sm"/>
          </a:ln>
        </p:spPr>
        <p:txBody>
          <a:bodyPr wrap="none" rtlCol="0">
            <a:spAutoFit/>
          </a:bodyPr>
          <a:lstStyle/>
          <a:p>
            <a:r>
              <a:rPr lang="en-US" sz="2800" dirty="0">
                <a:latin typeface="+mj-lt"/>
              </a:rPr>
              <a:t>After</a:t>
            </a:r>
          </a:p>
        </p:txBody>
      </p:sp>
      <p:sp>
        <p:nvSpPr>
          <p:cNvPr id="4" name="TextBox 3"/>
          <p:cNvSpPr txBox="1"/>
          <p:nvPr/>
        </p:nvSpPr>
        <p:spPr bwMode="auto">
          <a:xfrm>
            <a:off x="215112" y="5410200"/>
            <a:ext cx="8763000" cy="1169551"/>
          </a:xfrm>
          <a:prstGeom prst="rect">
            <a:avLst/>
          </a:prstGeom>
          <a:noFill/>
          <a:ln w="12700">
            <a:noFill/>
            <a:miter lim="800000"/>
            <a:headEnd type="none" w="sm" len="sm"/>
            <a:tailEnd type="none" w="sm" len="sm"/>
          </a:ln>
        </p:spPr>
        <p:txBody>
          <a:bodyPr wrap="square" rtlCol="0">
            <a:spAutoFit/>
          </a:bodyPr>
          <a:lstStyle/>
          <a:p>
            <a:r>
              <a:rPr lang="en-US" sz="1400" dirty="0">
                <a:latin typeface="+mj-lt"/>
              </a:rPr>
              <a:t>“On April 10, 2013 an enormous landslide dumped 165 million tons of dirt into the bottom of the Bingham Canyon Mine. That amount of dirt could fill 19,000 miles of railcars and stretch three-quarters of the way around the world.</a:t>
            </a:r>
          </a:p>
          <a:p>
            <a:r>
              <a:rPr lang="en-US" sz="1400" dirty="0">
                <a:latin typeface="+mj-lt"/>
              </a:rPr>
              <a:t>The slide was even recorded at the University of Utah’s seismograph station, measuring at a magnitude of 2.4.”</a:t>
            </a:r>
            <a:br>
              <a:rPr lang="en-US" sz="1400" dirty="0">
                <a:latin typeface="+mj-lt"/>
              </a:rPr>
            </a:br>
            <a:endParaRPr lang="en-US" sz="1400" dirty="0">
              <a:latin typeface="+mj-lt"/>
            </a:endParaRPr>
          </a:p>
          <a:p>
            <a:r>
              <a:rPr lang="en-US" sz="1400" dirty="0">
                <a:latin typeface="+mj-lt"/>
                <a:hlinkClick r:id="rId5"/>
              </a:rPr>
              <a:t>http://www.utahbusiness.com/articles/view/hole_in_the_ground#sthash.VDgeqA7G.dpuf</a:t>
            </a:r>
            <a:endParaRPr lang="en-US" sz="1400" dirty="0">
              <a:latin typeface="+mj-lt"/>
            </a:endParaRPr>
          </a:p>
        </p:txBody>
      </p:sp>
    </p:spTree>
    <p:extLst>
      <p:ext uri="{BB962C8B-B14F-4D97-AF65-F5344CB8AC3E}">
        <p14:creationId xmlns:p14="http://schemas.microsoft.com/office/powerpoint/2010/main" val="316400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Slide Types</a:t>
            </a:r>
          </a:p>
        </p:txBody>
      </p:sp>
      <p:sp>
        <p:nvSpPr>
          <p:cNvPr id="5" name="Content Placeholder 4"/>
          <p:cNvSpPr>
            <a:spLocks noGrp="1"/>
          </p:cNvSpPr>
          <p:nvPr>
            <p:ph idx="1"/>
          </p:nvPr>
        </p:nvSpPr>
        <p:spPr>
          <a:xfrm>
            <a:off x="228600" y="1676400"/>
            <a:ext cx="8686800" cy="4876800"/>
          </a:xfrm>
        </p:spPr>
        <p:txBody>
          <a:bodyPr/>
          <a:lstStyle/>
          <a:p>
            <a:r>
              <a:rPr lang="en-US" sz="2800" dirty="0"/>
              <a:t>Slide types</a:t>
            </a:r>
          </a:p>
          <a:p>
            <a:pPr lvl="1"/>
            <a:r>
              <a:rPr lang="en-US" sz="2400" dirty="0"/>
              <a:t>Long periods of rain produce slow-moving, deep-seated slides</a:t>
            </a:r>
          </a:p>
          <a:p>
            <a:pPr lvl="1"/>
            <a:r>
              <a:rPr lang="en-US" sz="2400" dirty="0"/>
              <a:t>Short periods of intense rain produce shallow, fast-moving slides</a:t>
            </a:r>
          </a:p>
          <a:p>
            <a:r>
              <a:rPr lang="en-US" sz="2800" dirty="0"/>
              <a:t>Slide growth</a:t>
            </a:r>
          </a:p>
          <a:p>
            <a:pPr lvl="1"/>
            <a:r>
              <a:rPr lang="en-US" sz="2400" dirty="0"/>
              <a:t>Slides that grow uphill by increments are called </a:t>
            </a:r>
            <a:r>
              <a:rPr lang="en-US" sz="2400" b="1" dirty="0"/>
              <a:t>retrogressive</a:t>
            </a:r>
          </a:p>
          <a:p>
            <a:pPr lvl="1"/>
            <a:r>
              <a:rPr lang="en-US" sz="2400" dirty="0"/>
              <a:t>Slides that grow downhill by increments are call </a:t>
            </a:r>
            <a:r>
              <a:rPr lang="en-US" sz="2400" b="1" dirty="0"/>
              <a:t>progressive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pper-pit-landsl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762500" cy="63531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tahbusiness.com/app/webroot/files/media/kennecott_feat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91396"/>
            <a:ext cx="38862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656330"/>
            <a:ext cx="3886200" cy="2439670"/>
          </a:xfrm>
          <a:prstGeom prst="rect">
            <a:avLst/>
          </a:prstGeom>
        </p:spPr>
      </p:pic>
    </p:spTree>
    <p:extLst>
      <p:ext uri="{BB962C8B-B14F-4D97-AF65-F5344CB8AC3E}">
        <p14:creationId xmlns:p14="http://schemas.microsoft.com/office/powerpoint/2010/main" val="3319484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North Salt Lake (2014)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600200"/>
            <a:ext cx="5949016" cy="3886200"/>
          </a:xfrm>
          <a:prstGeom prst="rect">
            <a:avLst/>
          </a:prstGeom>
        </p:spPr>
      </p:pic>
      <p:sp>
        <p:nvSpPr>
          <p:cNvPr id="8" name="TextBox 7"/>
          <p:cNvSpPr txBox="1"/>
          <p:nvPr/>
        </p:nvSpPr>
        <p:spPr bwMode="auto">
          <a:xfrm>
            <a:off x="762000" y="5638800"/>
            <a:ext cx="7620000" cy="923330"/>
          </a:xfrm>
          <a:prstGeom prst="rect">
            <a:avLst/>
          </a:prstGeom>
          <a:noFill/>
          <a:ln w="12700">
            <a:noFill/>
            <a:miter lim="800000"/>
            <a:headEnd type="none" w="sm" len="sm"/>
            <a:tailEnd type="none" w="sm" len="sm"/>
          </a:ln>
        </p:spPr>
        <p:txBody>
          <a:bodyPr wrap="square" rtlCol="0">
            <a:spAutoFit/>
          </a:bodyPr>
          <a:lstStyle/>
          <a:p>
            <a:r>
              <a:rPr lang="en-US" dirty="0"/>
              <a:t>The landslide involved an engineered slope that had been part of a gravel pit in the 1990s, but has since been reclaimed and partially developed into the </a:t>
            </a:r>
            <a:r>
              <a:rPr lang="en-US" dirty="0" err="1"/>
              <a:t>Eaglepointe</a:t>
            </a:r>
            <a:r>
              <a:rPr lang="en-US" dirty="0"/>
              <a:t> subdivision.</a:t>
            </a:r>
          </a:p>
        </p:txBody>
      </p:sp>
    </p:spTree>
    <p:extLst>
      <p:ext uri="{BB962C8B-B14F-4D97-AF65-F5344CB8AC3E}">
        <p14:creationId xmlns:p14="http://schemas.microsoft.com/office/powerpoint/2010/main" val="1496809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Damage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008" y="4495800"/>
            <a:ext cx="2780935" cy="18548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495800"/>
            <a:ext cx="2789258" cy="18548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16" y="4495800"/>
            <a:ext cx="2780935" cy="185485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0" y="1940872"/>
            <a:ext cx="2556946" cy="202362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5271" y="1940872"/>
            <a:ext cx="2634823" cy="202362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1988" y="1589653"/>
            <a:ext cx="3555217" cy="2726064"/>
          </a:xfrm>
          <a:prstGeom prst="rect">
            <a:avLst/>
          </a:prstGeom>
        </p:spPr>
      </p:pic>
    </p:spTree>
    <p:extLst>
      <p:ext uri="{BB962C8B-B14F-4D97-AF65-F5344CB8AC3E}">
        <p14:creationId xmlns:p14="http://schemas.microsoft.com/office/powerpoint/2010/main" val="1884571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Shallow Slides/Debris Flows</a:t>
            </a:r>
          </a:p>
        </p:txBody>
      </p:sp>
      <p:sp>
        <p:nvSpPr>
          <p:cNvPr id="3" name="Text Placeholder 2"/>
          <p:cNvSpPr>
            <a:spLocks noGrp="1"/>
          </p:cNvSpPr>
          <p:nvPr>
            <p:ph type="body" idx="1"/>
          </p:nvPr>
        </p:nvSpPr>
        <p:spPr/>
        <p:txBody>
          <a:bodyPr/>
          <a:lstStyle/>
          <a:p>
            <a:r>
              <a:rPr lang="en-US" dirty="0"/>
              <a:t>Examples</a:t>
            </a:r>
          </a:p>
        </p:txBody>
      </p:sp>
    </p:spTree>
    <p:extLst>
      <p:ext uri="{BB962C8B-B14F-4D97-AF65-F5344CB8AC3E}">
        <p14:creationId xmlns:p14="http://schemas.microsoft.com/office/powerpoint/2010/main" val="2104563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print"/>
          <a:srcRect/>
          <a:stretch>
            <a:fillRect/>
          </a:stretch>
        </p:blipFill>
        <p:spPr bwMode="auto">
          <a:xfrm>
            <a:off x="838200" y="1676400"/>
            <a:ext cx="7315200" cy="4899156"/>
          </a:xfrm>
          <a:prstGeom prst="rect">
            <a:avLst/>
          </a:prstGeom>
          <a:noFill/>
          <a:ln w="12700">
            <a:noFill/>
            <a:miter lim="800000"/>
            <a:headEnd type="none" w="sm" len="sm"/>
            <a:tailEnd type="none" w="sm" len="sm"/>
          </a:ln>
        </p:spPr>
      </p:pic>
      <p:sp>
        <p:nvSpPr>
          <p:cNvPr id="3" name="Title 2"/>
          <p:cNvSpPr>
            <a:spLocks noGrp="1"/>
          </p:cNvSpPr>
          <p:nvPr>
            <p:ph type="title"/>
          </p:nvPr>
        </p:nvSpPr>
        <p:spPr/>
        <p:txBody>
          <a:bodyPr/>
          <a:lstStyle/>
          <a:p>
            <a:r>
              <a:rPr lang="en-US" dirty="0"/>
              <a:t>Thistle, Utah - 1983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2005</a:t>
            </a:r>
          </a:p>
        </p:txBody>
      </p:sp>
      <p:pic>
        <p:nvPicPr>
          <p:cNvPr id="3" name="Picture 2" descr="Landslide 2.JPG"/>
          <p:cNvPicPr>
            <a:picLocks noChangeAspect="1"/>
          </p:cNvPicPr>
          <p:nvPr/>
        </p:nvPicPr>
        <p:blipFill>
          <a:blip r:embed="rId3" cstate="print"/>
          <a:stretch>
            <a:fillRect/>
          </a:stretch>
        </p:blipFill>
        <p:spPr>
          <a:xfrm>
            <a:off x="1143000" y="1600200"/>
            <a:ext cx="6925056" cy="519379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2006</a:t>
            </a:r>
          </a:p>
        </p:txBody>
      </p:sp>
      <p:pic>
        <p:nvPicPr>
          <p:cNvPr id="3" name="Picture 2" descr="Landslide 3.JPG"/>
          <p:cNvPicPr>
            <a:picLocks noChangeAspect="1"/>
          </p:cNvPicPr>
          <p:nvPr/>
        </p:nvPicPr>
        <p:blipFill>
          <a:blip r:embed="rId3" cstate="print"/>
          <a:stretch>
            <a:fillRect/>
          </a:stretch>
        </p:blipFill>
        <p:spPr>
          <a:xfrm>
            <a:off x="1066800" y="1557453"/>
            <a:ext cx="6934200" cy="52006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Utah, 2006</a:t>
            </a:r>
          </a:p>
        </p:txBody>
      </p:sp>
      <p:pic>
        <p:nvPicPr>
          <p:cNvPr id="4" name="Picture 3" descr="Landslide 4.JPG"/>
          <p:cNvPicPr>
            <a:picLocks noChangeAspect="1"/>
          </p:cNvPicPr>
          <p:nvPr/>
        </p:nvPicPr>
        <p:blipFill>
          <a:blip r:embed="rId3" cstate="print"/>
          <a:stretch>
            <a:fillRect/>
          </a:stretch>
        </p:blipFill>
        <p:spPr>
          <a:xfrm>
            <a:off x="914400" y="1524000"/>
            <a:ext cx="7086600" cy="53149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America</a:t>
            </a:r>
          </a:p>
        </p:txBody>
      </p:sp>
      <p:pic>
        <p:nvPicPr>
          <p:cNvPr id="33794" name="Picture 2"/>
          <p:cNvPicPr>
            <a:picLocks noChangeAspect="1" noChangeArrowheads="1"/>
          </p:cNvPicPr>
          <p:nvPr/>
        </p:nvPicPr>
        <p:blipFill>
          <a:blip r:embed="rId3" cstate="print"/>
          <a:srcRect/>
          <a:stretch>
            <a:fillRect/>
          </a:stretch>
        </p:blipFill>
        <p:spPr bwMode="auto">
          <a:xfrm>
            <a:off x="1066799" y="1828800"/>
            <a:ext cx="6745409" cy="4648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Quick Clays</a:t>
            </a:r>
          </a:p>
        </p:txBody>
      </p:sp>
      <p:sp>
        <p:nvSpPr>
          <p:cNvPr id="2" name="Rectangle 1"/>
          <p:cNvSpPr/>
          <p:nvPr/>
        </p:nvSpPr>
        <p:spPr>
          <a:xfrm>
            <a:off x="1421712" y="6533601"/>
            <a:ext cx="6400800" cy="307777"/>
          </a:xfrm>
          <a:prstGeom prst="rect">
            <a:avLst/>
          </a:prstGeom>
        </p:spPr>
        <p:txBody>
          <a:bodyPr wrap="square">
            <a:spAutoFit/>
          </a:bodyPr>
          <a:lstStyle/>
          <a:p>
            <a:pPr algn="ctr"/>
            <a:r>
              <a:rPr lang="en-US" sz="1400" dirty="0"/>
              <a:t>https://www.youtube.com/watch?v=LgDQsYAcS3o</a:t>
            </a:r>
          </a:p>
        </p:txBody>
      </p:sp>
      <p:grpSp>
        <p:nvGrpSpPr>
          <p:cNvPr id="6" name="Group 5"/>
          <p:cNvGrpSpPr/>
          <p:nvPr/>
        </p:nvGrpSpPr>
        <p:grpSpPr>
          <a:xfrm>
            <a:off x="1050406" y="3538429"/>
            <a:ext cx="2454794" cy="2757523"/>
            <a:chOff x="1041061" y="2937295"/>
            <a:chExt cx="2639090" cy="3444975"/>
          </a:xfrm>
        </p:grpSpPr>
        <p:sp>
          <p:nvSpPr>
            <p:cNvPr id="5" name="Rectangle 4"/>
            <p:cNvSpPr/>
            <p:nvPr/>
          </p:nvSpPr>
          <p:spPr>
            <a:xfrm rot="20919307">
              <a:off x="1599440" y="3475683"/>
              <a:ext cx="2057400" cy="76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Rectangle 7"/>
            <p:cNvSpPr/>
            <p:nvPr/>
          </p:nvSpPr>
          <p:spPr>
            <a:xfrm rot="2785730">
              <a:off x="1675640" y="4085283"/>
              <a:ext cx="1066800" cy="15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Rectangle 8"/>
            <p:cNvSpPr/>
            <p:nvPr/>
          </p:nvSpPr>
          <p:spPr>
            <a:xfrm rot="2848596">
              <a:off x="2866686" y="3971316"/>
              <a:ext cx="1418446" cy="805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 name="Rectangle 9"/>
            <p:cNvSpPr/>
            <p:nvPr/>
          </p:nvSpPr>
          <p:spPr>
            <a:xfrm rot="19904826">
              <a:off x="2261705" y="4511083"/>
              <a:ext cx="1418446" cy="805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ectangle 10"/>
            <p:cNvSpPr/>
            <p:nvPr/>
          </p:nvSpPr>
          <p:spPr>
            <a:xfrm rot="7279007">
              <a:off x="614362" y="3761963"/>
              <a:ext cx="1731196" cy="818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p:cNvSpPr/>
            <p:nvPr/>
          </p:nvSpPr>
          <p:spPr>
            <a:xfrm rot="1875362">
              <a:off x="1041061" y="4690264"/>
              <a:ext cx="1731196" cy="818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Rectangle 12"/>
            <p:cNvSpPr/>
            <p:nvPr/>
          </p:nvSpPr>
          <p:spPr>
            <a:xfrm rot="6054446">
              <a:off x="2317834" y="5252924"/>
              <a:ext cx="1731196" cy="818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4" name="Rectangle 13"/>
            <p:cNvSpPr/>
            <p:nvPr/>
          </p:nvSpPr>
          <p:spPr>
            <a:xfrm rot="4872760">
              <a:off x="860211" y="5475742"/>
              <a:ext cx="1731196" cy="8185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rot="20964350">
              <a:off x="1874858" y="5713210"/>
              <a:ext cx="1129187" cy="152422"/>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7" name="Group 6"/>
          <p:cNvGrpSpPr/>
          <p:nvPr/>
        </p:nvGrpSpPr>
        <p:grpSpPr>
          <a:xfrm>
            <a:off x="4616444" y="4155124"/>
            <a:ext cx="4070356" cy="1331275"/>
            <a:chOff x="4758906" y="4941445"/>
            <a:chExt cx="3947511" cy="1048096"/>
          </a:xfrm>
        </p:grpSpPr>
        <p:sp>
          <p:nvSpPr>
            <p:cNvPr id="16" name="Rectangle 15"/>
            <p:cNvSpPr/>
            <p:nvPr/>
          </p:nvSpPr>
          <p:spPr>
            <a:xfrm rot="21054805">
              <a:off x="4758906" y="4941445"/>
              <a:ext cx="2057400" cy="76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Rectangle 16"/>
            <p:cNvSpPr/>
            <p:nvPr/>
          </p:nvSpPr>
          <p:spPr>
            <a:xfrm>
              <a:off x="6362700" y="5065182"/>
              <a:ext cx="2057400" cy="76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Rectangle 17"/>
            <p:cNvSpPr/>
            <p:nvPr/>
          </p:nvSpPr>
          <p:spPr>
            <a:xfrm>
              <a:off x="6019800" y="5274233"/>
              <a:ext cx="1597088" cy="4571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Rectangle 18"/>
            <p:cNvSpPr/>
            <p:nvPr/>
          </p:nvSpPr>
          <p:spPr>
            <a:xfrm>
              <a:off x="4912685" y="5475586"/>
              <a:ext cx="1597088" cy="12620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Rectangle 19"/>
            <p:cNvSpPr/>
            <p:nvPr/>
          </p:nvSpPr>
          <p:spPr>
            <a:xfrm>
              <a:off x="6870400" y="5414559"/>
              <a:ext cx="1549700" cy="610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Rectangle 20"/>
            <p:cNvSpPr/>
            <p:nvPr/>
          </p:nvSpPr>
          <p:spPr>
            <a:xfrm>
              <a:off x="6095550" y="5728393"/>
              <a:ext cx="1549700" cy="610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Rectangle 21"/>
            <p:cNvSpPr/>
            <p:nvPr/>
          </p:nvSpPr>
          <p:spPr>
            <a:xfrm>
              <a:off x="4768478" y="5878478"/>
              <a:ext cx="1549700" cy="610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Rectangle 22"/>
            <p:cNvSpPr/>
            <p:nvPr/>
          </p:nvSpPr>
          <p:spPr>
            <a:xfrm>
              <a:off x="6716773" y="5894294"/>
              <a:ext cx="1989644" cy="9524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24" name="TextBox 23"/>
          <p:cNvSpPr txBox="1"/>
          <p:nvPr/>
        </p:nvSpPr>
        <p:spPr bwMode="auto">
          <a:xfrm>
            <a:off x="323491" y="1751969"/>
            <a:ext cx="4248509" cy="1569660"/>
          </a:xfrm>
          <a:prstGeom prst="rect">
            <a:avLst/>
          </a:prstGeom>
          <a:noFill/>
          <a:ln w="12700">
            <a:noFill/>
            <a:miter lim="800000"/>
            <a:headEnd type="none" w="sm" len="sm"/>
            <a:tailEnd type="none" w="sm" len="sm"/>
          </a:ln>
        </p:spPr>
        <p:txBody>
          <a:bodyPr wrap="square" rtlCol="0">
            <a:spAutoFit/>
          </a:bodyPr>
          <a:lstStyle/>
          <a:p>
            <a:r>
              <a:rPr lang="en-US" sz="2400" dirty="0"/>
              <a:t>Clay particles deposited in a marine environment (high </a:t>
            </a:r>
            <a:r>
              <a:rPr lang="en-US" sz="2400" dirty="0" err="1"/>
              <a:t>cation</a:t>
            </a:r>
            <a:r>
              <a:rPr lang="en-US" sz="2400" dirty="0"/>
              <a:t> concentration) leading to a flocculated soil structure</a:t>
            </a:r>
          </a:p>
        </p:txBody>
      </p:sp>
      <p:sp>
        <p:nvSpPr>
          <p:cNvPr id="27" name="TextBox 26"/>
          <p:cNvSpPr txBox="1"/>
          <p:nvPr/>
        </p:nvSpPr>
        <p:spPr bwMode="auto">
          <a:xfrm>
            <a:off x="4669392" y="1753164"/>
            <a:ext cx="4248509" cy="1569660"/>
          </a:xfrm>
          <a:prstGeom prst="rect">
            <a:avLst/>
          </a:prstGeom>
          <a:noFill/>
          <a:ln w="12700">
            <a:noFill/>
            <a:miter lim="800000"/>
            <a:headEnd type="none" w="sm" len="sm"/>
            <a:tailEnd type="none" w="sm" len="sm"/>
          </a:ln>
        </p:spPr>
        <p:txBody>
          <a:bodyPr wrap="square" rtlCol="0">
            <a:spAutoFit/>
          </a:bodyPr>
          <a:lstStyle/>
          <a:p>
            <a:r>
              <a:rPr lang="en-US" sz="2400" dirty="0"/>
              <a:t>Land rises over time above sea level. Fresh water leaches salts, leading to unstable dispersed structure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Slide Types</a:t>
            </a:r>
          </a:p>
        </p:txBody>
      </p:sp>
      <p:pic>
        <p:nvPicPr>
          <p:cNvPr id="1026" name="Picture 2" descr="http://pubs.usgs.gov/fs/2004/3072/images/Fig3grouping-2LG.jpg"/>
          <p:cNvPicPr>
            <a:picLocks noChangeAspect="1" noChangeArrowheads="1"/>
          </p:cNvPicPr>
          <p:nvPr/>
        </p:nvPicPr>
        <p:blipFill rotWithShape="1">
          <a:blip r:embed="rId3">
            <a:extLst>
              <a:ext uri="{28A0092B-C50C-407E-A947-70E740481C1C}">
                <a14:useLocalDpi xmlns:a14="http://schemas.microsoft.com/office/drawing/2010/main" val="0"/>
              </a:ext>
            </a:extLst>
          </a:blip>
          <a:srcRect b="42289"/>
          <a:stretch/>
        </p:blipFill>
        <p:spPr bwMode="auto">
          <a:xfrm>
            <a:off x="914400" y="1600200"/>
            <a:ext cx="7315200" cy="5107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390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St Jude, Canada – 2010 (Leda Clay)</a:t>
            </a:r>
          </a:p>
        </p:txBody>
      </p:sp>
      <p:pic>
        <p:nvPicPr>
          <p:cNvPr id="3074" name="Picture 2" descr="http://blogs.agu.org/landslideblog/files/2010/10/10_05-montrea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5309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5791200" y="6019800"/>
            <a:ext cx="2514600" cy="53340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latin typeface="+mj-lt"/>
              </a:rPr>
              <a:t>Quick clay slide</a:t>
            </a:r>
          </a:p>
        </p:txBody>
      </p:sp>
    </p:spTree>
    <p:extLst>
      <p:ext uri="{BB962C8B-B14F-4D97-AF65-F5344CB8AC3E}">
        <p14:creationId xmlns:p14="http://schemas.microsoft.com/office/powerpoint/2010/main" val="380342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Rissa</a:t>
            </a:r>
            <a:r>
              <a:rPr lang="en-US" dirty="0"/>
              <a:t>, Norway – 1978</a:t>
            </a:r>
          </a:p>
        </p:txBody>
      </p:sp>
      <p:pic>
        <p:nvPicPr>
          <p:cNvPr id="4098" name="Picture 2" descr="http://static.panoramio.com/photos/large/138529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305800" cy="52884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6019800" y="6172200"/>
            <a:ext cx="2514600" cy="53340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latin typeface="+mj-lt"/>
              </a:rPr>
              <a:t>Quick clay slide</a:t>
            </a:r>
          </a:p>
        </p:txBody>
      </p:sp>
    </p:spTree>
    <p:extLst>
      <p:ext uri="{BB962C8B-B14F-4D97-AF65-F5344CB8AC3E}">
        <p14:creationId xmlns:p14="http://schemas.microsoft.com/office/powerpoint/2010/main" val="3030079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Rissa</a:t>
            </a:r>
            <a:r>
              <a:rPr lang="en-US" dirty="0"/>
              <a:t> Norway, </a:t>
            </a:r>
            <a:r>
              <a:rPr lang="en-US" dirty="0" err="1"/>
              <a:t>Cont</a:t>
            </a:r>
            <a:endParaRPr lang="en-US" dirty="0"/>
          </a:p>
        </p:txBody>
      </p:sp>
      <p:pic>
        <p:nvPicPr>
          <p:cNvPr id="6146" name="Picture 2" descr="http://www.tu.no/incoming/2012/10/17/sp849661_3__10396.jpg/ALTERNATES/w1366f/sp849661_3__103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43005"/>
            <a:ext cx="7756712" cy="53149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838200" y="6096000"/>
            <a:ext cx="2514600" cy="53340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latin typeface="+mj-lt"/>
              </a:rPr>
              <a:t>Quick clay slide</a:t>
            </a:r>
          </a:p>
        </p:txBody>
      </p:sp>
    </p:spTree>
    <p:extLst>
      <p:ext uri="{BB962C8B-B14F-4D97-AF65-F5344CB8AC3E}">
        <p14:creationId xmlns:p14="http://schemas.microsoft.com/office/powerpoint/2010/main" val="2015906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ngu.no/sites/default/files/styles/fagomradebanner/public/NGUW10576.jpg?itok=FQN0bW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665655"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Norway 2010</a:t>
            </a:r>
          </a:p>
        </p:txBody>
      </p:sp>
      <p:sp>
        <p:nvSpPr>
          <p:cNvPr id="4" name="TextBox 3"/>
          <p:cNvSpPr txBox="1"/>
          <p:nvPr/>
        </p:nvSpPr>
        <p:spPr bwMode="auto">
          <a:xfrm>
            <a:off x="6172200" y="1981200"/>
            <a:ext cx="2514600" cy="533400"/>
          </a:xfrm>
          <a:prstGeom prst="rect">
            <a:avLst/>
          </a:prstGeom>
          <a:ln>
            <a:headEnd type="none" w="sm" len="sm"/>
            <a:tailEnd type="none" w="sm" len="sm"/>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dirty="0">
                <a:latin typeface="+mj-lt"/>
              </a:rPr>
              <a:t>Quick clay slide</a:t>
            </a:r>
          </a:p>
        </p:txBody>
      </p:sp>
    </p:spTree>
    <p:extLst>
      <p:ext uri="{BB962C8B-B14F-4D97-AF65-F5344CB8AC3E}">
        <p14:creationId xmlns:p14="http://schemas.microsoft.com/office/powerpoint/2010/main" val="2195000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676A-49C5-25D7-6E91-F55D022FB6CA}"/>
              </a:ext>
            </a:extLst>
          </p:cNvPr>
          <p:cNvSpPr>
            <a:spLocks noGrp="1"/>
          </p:cNvSpPr>
          <p:nvPr>
            <p:ph type="title"/>
          </p:nvPr>
        </p:nvSpPr>
        <p:spPr/>
        <p:txBody>
          <a:bodyPr/>
          <a:lstStyle/>
          <a:p>
            <a:r>
              <a:rPr lang="en-US" dirty="0"/>
              <a:t>Causes of Slope Failure</a:t>
            </a:r>
          </a:p>
        </p:txBody>
      </p:sp>
      <p:sp>
        <p:nvSpPr>
          <p:cNvPr id="3" name="Text Placeholder 2">
            <a:extLst>
              <a:ext uri="{FF2B5EF4-FFF2-40B4-BE49-F238E27FC236}">
                <a16:creationId xmlns:a16="http://schemas.microsoft.com/office/drawing/2014/main" id="{F3A06A57-61B9-EC6E-1A11-CC2E506606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46443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Slope Failure</a:t>
            </a:r>
          </a:p>
        </p:txBody>
      </p:sp>
      <p:sp>
        <p:nvSpPr>
          <p:cNvPr id="3" name="Content Placeholder 2"/>
          <p:cNvSpPr>
            <a:spLocks noGrp="1"/>
          </p:cNvSpPr>
          <p:nvPr>
            <p:ph idx="1"/>
          </p:nvPr>
        </p:nvSpPr>
        <p:spPr/>
        <p:txBody>
          <a:bodyPr/>
          <a:lstStyle/>
          <a:p>
            <a:r>
              <a:rPr lang="en-US" dirty="0"/>
              <a:t>It is important to understand the </a:t>
            </a:r>
            <a:r>
              <a:rPr lang="en-US" b="1" dirty="0">
                <a:solidFill>
                  <a:srgbClr val="00B0F0"/>
                </a:solidFill>
              </a:rPr>
              <a:t>changes in the properties of the soils </a:t>
            </a:r>
            <a:r>
              <a:rPr lang="en-US" dirty="0"/>
              <a:t>that may occur over time and the various </a:t>
            </a:r>
            <a:r>
              <a:rPr lang="en-US" b="1" dirty="0">
                <a:solidFill>
                  <a:srgbClr val="FF0000"/>
                </a:solidFill>
              </a:rPr>
              <a:t>loading and seepage conditions </a:t>
            </a:r>
            <a:r>
              <a:rPr lang="en-US" dirty="0"/>
              <a:t>to which the slope will be subjected.</a:t>
            </a:r>
          </a:p>
          <a:p>
            <a:r>
              <a:rPr lang="en-US" dirty="0"/>
              <a:t>It is important to understand the </a:t>
            </a:r>
            <a:r>
              <a:rPr lang="en-US" b="1" dirty="0">
                <a:solidFill>
                  <a:srgbClr val="00B050"/>
                </a:solidFill>
              </a:rPr>
              <a:t>essential elements of the situation</a:t>
            </a:r>
            <a:r>
              <a:rPr lang="en-US" dirty="0"/>
              <a:t> that led to the failure so that the repetition of the failure can be avoided.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Fundamental Stability Requirement</a:t>
            </a:r>
          </a:p>
        </p:txBody>
      </p:sp>
      <p:sp>
        <p:nvSpPr>
          <p:cNvPr id="3" name="Content Placeholder 2"/>
          <p:cNvSpPr>
            <a:spLocks noGrp="1"/>
          </p:cNvSpPr>
          <p:nvPr>
            <p:ph idx="1"/>
          </p:nvPr>
        </p:nvSpPr>
        <p:spPr/>
        <p:txBody>
          <a:bodyPr/>
          <a:lstStyle/>
          <a:p>
            <a:r>
              <a:rPr lang="en-US" dirty="0"/>
              <a:t>The strength of the soil must be greater than the shear stress required for equilibrium along the failure surface</a:t>
            </a:r>
          </a:p>
          <a:p>
            <a:r>
              <a:rPr lang="en-US" dirty="0"/>
              <a:t>Stress may exceed strength as a result of:</a:t>
            </a:r>
          </a:p>
          <a:p>
            <a:pPr lvl="1"/>
            <a:r>
              <a:rPr lang="en-US" dirty="0"/>
              <a:t>A decrease in the shear strength of the soil</a:t>
            </a:r>
          </a:p>
          <a:p>
            <a:pPr lvl="1"/>
            <a:r>
              <a:rPr lang="en-US" dirty="0"/>
              <a:t>An increase in the shear stress required for equilibrium</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Shear Strength</a:t>
            </a:r>
          </a:p>
        </p:txBody>
      </p:sp>
      <p:sp>
        <p:nvSpPr>
          <p:cNvPr id="3" name="Content Placeholder 2"/>
          <p:cNvSpPr>
            <a:spLocks noGrp="1"/>
          </p:cNvSpPr>
          <p:nvPr>
            <p:ph idx="1"/>
          </p:nvPr>
        </p:nvSpPr>
        <p:spPr>
          <a:xfrm>
            <a:off x="457200" y="1752600"/>
            <a:ext cx="8229600" cy="4625975"/>
          </a:xfrm>
        </p:spPr>
        <p:txBody>
          <a:bodyPr/>
          <a:lstStyle/>
          <a:p>
            <a:r>
              <a:rPr lang="en-US" sz="2800" dirty="0"/>
              <a:t>Increased pore pressure (reduced effective stress)</a:t>
            </a:r>
          </a:p>
          <a:p>
            <a:r>
              <a:rPr lang="en-US" sz="2800" dirty="0"/>
              <a:t>Cracking</a:t>
            </a:r>
          </a:p>
          <a:p>
            <a:r>
              <a:rPr lang="en-US" sz="2800" dirty="0"/>
              <a:t>Swelling (increase in void ratio)</a:t>
            </a:r>
          </a:p>
          <a:p>
            <a:r>
              <a:rPr lang="en-US" sz="2800" dirty="0"/>
              <a:t>Development of </a:t>
            </a:r>
            <a:r>
              <a:rPr lang="en-US" sz="2800" dirty="0" err="1"/>
              <a:t>slickensides</a:t>
            </a:r>
            <a:endParaRPr lang="en-US" sz="2800" dirty="0"/>
          </a:p>
          <a:p>
            <a:r>
              <a:rPr lang="en-US" sz="2800" dirty="0"/>
              <a:t>Decomposition of clayey rock fills</a:t>
            </a:r>
          </a:p>
          <a:p>
            <a:r>
              <a:rPr lang="en-US" sz="2800" dirty="0"/>
              <a:t>Creep under sustained loads</a:t>
            </a:r>
          </a:p>
          <a:p>
            <a:r>
              <a:rPr lang="en-US" sz="2800" dirty="0"/>
              <a:t>Leaching (quick clays)</a:t>
            </a:r>
          </a:p>
          <a:p>
            <a:r>
              <a:rPr lang="en-US" sz="2800" dirty="0"/>
              <a:t>Strain softening (peak </a:t>
            </a:r>
            <a:r>
              <a:rPr lang="en-US" sz="2800" dirty="0" err="1"/>
              <a:t>vs</a:t>
            </a:r>
            <a:r>
              <a:rPr lang="en-US" sz="2800" dirty="0"/>
              <a:t> residual strength)</a:t>
            </a:r>
          </a:p>
          <a:p>
            <a:r>
              <a:rPr lang="en-US" sz="2800" dirty="0"/>
              <a:t>Weathering</a:t>
            </a:r>
          </a:p>
          <a:p>
            <a:r>
              <a:rPr lang="en-US" sz="2800" dirty="0"/>
              <a:t>Cyclic loading</a:t>
            </a:r>
            <a:endParaRPr lang="en-US" dirty="0"/>
          </a:p>
          <a:p>
            <a:endParaRPr 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in Shear Stress</a:t>
            </a:r>
          </a:p>
        </p:txBody>
      </p:sp>
      <p:sp>
        <p:nvSpPr>
          <p:cNvPr id="3" name="Content Placeholder 2"/>
          <p:cNvSpPr>
            <a:spLocks noGrp="1"/>
          </p:cNvSpPr>
          <p:nvPr>
            <p:ph idx="1"/>
          </p:nvPr>
        </p:nvSpPr>
        <p:spPr/>
        <p:txBody>
          <a:bodyPr/>
          <a:lstStyle/>
          <a:p>
            <a:r>
              <a:rPr lang="en-US" dirty="0"/>
              <a:t>Loads at the top of the slope</a:t>
            </a:r>
          </a:p>
          <a:p>
            <a:r>
              <a:rPr lang="en-US" dirty="0"/>
              <a:t>Water pressure in cracks at the top of the slope.</a:t>
            </a:r>
          </a:p>
          <a:p>
            <a:r>
              <a:rPr lang="en-US" dirty="0"/>
              <a:t>Increase in soil weight due to increased water content</a:t>
            </a:r>
          </a:p>
          <a:p>
            <a:r>
              <a:rPr lang="en-US" dirty="0"/>
              <a:t>Excavation at the bottom of the slope.</a:t>
            </a:r>
          </a:p>
          <a:p>
            <a:r>
              <a:rPr lang="en-US" dirty="0"/>
              <a:t>Drop in water level at the base of a slope.</a:t>
            </a:r>
          </a:p>
          <a:p>
            <a:r>
              <a:rPr lang="en-US" dirty="0"/>
              <a:t>Earthquake shaking</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a:t>
            </a:r>
          </a:p>
        </p:txBody>
      </p:sp>
      <p:sp>
        <p:nvSpPr>
          <p:cNvPr id="4" name="TextBox 3"/>
          <p:cNvSpPr txBox="1"/>
          <p:nvPr/>
        </p:nvSpPr>
        <p:spPr bwMode="auto">
          <a:xfrm>
            <a:off x="457200" y="1752600"/>
            <a:ext cx="3886200" cy="2677656"/>
          </a:xfrm>
          <a:prstGeom prst="rect">
            <a:avLst/>
          </a:prstGeom>
          <a:noFill/>
          <a:ln w="12700">
            <a:noFill/>
            <a:miter lim="800000"/>
            <a:headEnd type="none" w="sm" len="sm"/>
            <a:tailEnd type="none" w="sm" len="sm"/>
          </a:ln>
        </p:spPr>
        <p:txBody>
          <a:bodyPr wrap="square" rtlCol="0">
            <a:spAutoFit/>
          </a:bodyPr>
          <a:lstStyle/>
          <a:p>
            <a:r>
              <a:rPr lang="en-US" sz="2800" dirty="0"/>
              <a:t>Most of these causes (and by extension – most slope failures) involve water and clayey soils to some degree</a:t>
            </a:r>
            <a:endParaRPr lang="en-US" sz="2800" dirty="0">
              <a:latin typeface="+mj-lt"/>
            </a:endParaRPr>
          </a:p>
        </p:txBody>
      </p:sp>
      <p:pic>
        <p:nvPicPr>
          <p:cNvPr id="8196" name="Picture 4" descr="Water-soaked clay so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47651"/>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junglemusic.net/images/Clay%20Soil,%20Finger%20impressions%20(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4267200"/>
            <a:ext cx="3429000" cy="2282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Slide Types, Cont.</a:t>
            </a:r>
          </a:p>
        </p:txBody>
      </p:sp>
      <p:pic>
        <p:nvPicPr>
          <p:cNvPr id="1026" name="Picture 2" descr="http://pubs.usgs.gov/fs/2004/3072/images/Fig3grouping-2LG.jpg"/>
          <p:cNvPicPr>
            <a:picLocks noChangeAspect="1" noChangeArrowheads="1"/>
          </p:cNvPicPr>
          <p:nvPr/>
        </p:nvPicPr>
        <p:blipFill rotWithShape="1">
          <a:blip r:embed="rId3">
            <a:extLst>
              <a:ext uri="{28A0092B-C50C-407E-A947-70E740481C1C}">
                <a14:useLocalDpi xmlns:a14="http://schemas.microsoft.com/office/drawing/2010/main" val="0"/>
              </a:ext>
            </a:extLst>
          </a:blip>
          <a:srcRect t="56792"/>
          <a:stretch/>
        </p:blipFill>
        <p:spPr bwMode="auto">
          <a:xfrm>
            <a:off x="636271" y="1905000"/>
            <a:ext cx="787145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24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774825"/>
            <a:ext cx="8229600" cy="2111375"/>
          </a:xfrm>
        </p:spPr>
        <p:txBody>
          <a:bodyPr/>
          <a:lstStyle/>
          <a:p>
            <a:r>
              <a:rPr lang="en-US" dirty="0"/>
              <a:t>Typically more than one cause  </a:t>
            </a:r>
          </a:p>
          <a:p>
            <a:r>
              <a:rPr lang="en-US" dirty="0"/>
              <a:t>Difficult to untangle in some cases due to the complexity of the stresses and the soil mechanics</a:t>
            </a:r>
          </a:p>
        </p:txBody>
      </p:sp>
      <p:sp>
        <p:nvSpPr>
          <p:cNvPr id="4" name="TextBox 3"/>
          <p:cNvSpPr txBox="1"/>
          <p:nvPr/>
        </p:nvSpPr>
        <p:spPr bwMode="auto">
          <a:xfrm>
            <a:off x="609600" y="4252849"/>
            <a:ext cx="7924800" cy="181588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mj-lt"/>
              </a:rPr>
              <a:t>We will develop a systematic computational technique that can be used to analyze the causes of previous failures or estimate the probability/risk of future failures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Deep-Seated Slides</a:t>
            </a:r>
          </a:p>
        </p:txBody>
      </p:sp>
      <p:sp>
        <p:nvSpPr>
          <p:cNvPr id="3" name="Text Placeholder 2"/>
          <p:cNvSpPr>
            <a:spLocks noGrp="1"/>
          </p:cNvSpPr>
          <p:nvPr>
            <p:ph type="body" idx="1"/>
          </p:nvPr>
        </p:nvSpPr>
        <p:spPr/>
        <p:txBody>
          <a:bodyPr/>
          <a:lstStyle/>
          <a:p>
            <a:r>
              <a:rPr lang="en-US" dirty="0"/>
              <a:t>Examples</a:t>
            </a:r>
          </a:p>
        </p:txBody>
      </p:sp>
    </p:spTree>
    <p:extLst>
      <p:ext uri="{BB962C8B-B14F-4D97-AF65-F5344CB8AC3E}">
        <p14:creationId xmlns:p14="http://schemas.microsoft.com/office/powerpoint/2010/main" val="2056319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Rotational Landslide Components</a:t>
            </a:r>
          </a:p>
        </p:txBody>
      </p:sp>
      <p:pic>
        <p:nvPicPr>
          <p:cNvPr id="2050" name="Picture 2" descr="Landslide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7636422"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202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srcRect/>
          <a:stretch>
            <a:fillRect/>
          </a:stretch>
        </p:blipFill>
        <p:spPr bwMode="auto">
          <a:xfrm>
            <a:off x="381000" y="381000"/>
            <a:ext cx="8429625" cy="5562600"/>
          </a:xfrm>
          <a:prstGeom prst="rect">
            <a:avLst/>
          </a:prstGeom>
          <a:noFill/>
          <a:ln w="12700">
            <a:noFill/>
            <a:miter lim="800000"/>
            <a:headEnd type="none" w="sm" len="sm"/>
            <a:tailEnd type="none" w="sm" len="sm"/>
          </a:ln>
        </p:spPr>
      </p:pic>
      <p:sp>
        <p:nvSpPr>
          <p:cNvPr id="2" name="TextBox 1"/>
          <p:cNvSpPr txBox="1"/>
          <p:nvPr/>
        </p:nvSpPr>
        <p:spPr bwMode="auto">
          <a:xfrm>
            <a:off x="1828800" y="6096000"/>
            <a:ext cx="5486400" cy="523220"/>
          </a:xfrm>
          <a:prstGeom prst="rect">
            <a:avLst/>
          </a:prstGeom>
          <a:noFill/>
          <a:ln w="12700">
            <a:noFill/>
            <a:miter lim="800000"/>
            <a:headEnd type="none" w="sm" len="sm"/>
            <a:tailEnd type="none" w="sm" len="sm"/>
          </a:ln>
        </p:spPr>
        <p:txBody>
          <a:bodyPr wrap="square" rtlCol="0">
            <a:spAutoFit/>
          </a:bodyPr>
          <a:lstStyle/>
          <a:p>
            <a:pPr algn="ctr"/>
            <a:r>
              <a:rPr lang="en-US" sz="2800" dirty="0">
                <a:latin typeface="+mj-lt"/>
              </a:rPr>
              <a:t>Coal mine in Australia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2010 Taiwan Landslide</a:t>
            </a:r>
          </a:p>
        </p:txBody>
      </p:sp>
      <p:pic>
        <p:nvPicPr>
          <p:cNvPr id="3" name="Picture 2" descr="taiwan-landslide-2010-4-26-4-17-43.jpg"/>
          <p:cNvPicPr>
            <a:picLocks noChangeAspect="1"/>
          </p:cNvPicPr>
          <p:nvPr/>
        </p:nvPicPr>
        <p:blipFill>
          <a:blip r:embed="rId3" cstate="print"/>
          <a:stretch>
            <a:fillRect/>
          </a:stretch>
        </p:blipFill>
        <p:spPr>
          <a:xfrm>
            <a:off x="457200" y="2057400"/>
            <a:ext cx="4066042" cy="3034284"/>
          </a:xfrm>
          <a:prstGeom prst="rect">
            <a:avLst/>
          </a:prstGeom>
        </p:spPr>
      </p:pic>
      <p:pic>
        <p:nvPicPr>
          <p:cNvPr id="4" name="Picture 3" descr="taiwan-landslide-2010-4-27-6-49-7.jpg"/>
          <p:cNvPicPr>
            <a:picLocks noChangeAspect="1"/>
          </p:cNvPicPr>
          <p:nvPr/>
        </p:nvPicPr>
        <p:blipFill>
          <a:blip r:embed="rId4" cstate="print"/>
          <a:stretch>
            <a:fillRect/>
          </a:stretch>
        </p:blipFill>
        <p:spPr>
          <a:xfrm>
            <a:off x="4876800" y="4267200"/>
            <a:ext cx="3557878" cy="2406015"/>
          </a:xfrm>
          <a:prstGeom prst="rect">
            <a:avLst/>
          </a:prstGeom>
        </p:spPr>
      </p:pic>
      <p:pic>
        <p:nvPicPr>
          <p:cNvPr id="5" name="Picture 4" descr="landslide-buries-3-cars-in-taiwan-as-2010-4-26-5-20-11.jpg"/>
          <p:cNvPicPr>
            <a:picLocks noChangeAspect="1"/>
          </p:cNvPicPr>
          <p:nvPr/>
        </p:nvPicPr>
        <p:blipFill>
          <a:blip r:embed="rId5" cstate="print"/>
          <a:stretch>
            <a:fillRect/>
          </a:stretch>
        </p:blipFill>
        <p:spPr>
          <a:xfrm>
            <a:off x="4800600" y="1600200"/>
            <a:ext cx="2971800" cy="24378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381000" y="1447800"/>
            <a:ext cx="4114800" cy="5246089"/>
          </a:xfrm>
          <a:prstGeom prst="rect">
            <a:avLst/>
          </a:prstGeom>
          <a:noFill/>
          <a:ln w="12700">
            <a:noFill/>
            <a:miter lim="800000"/>
            <a:headEnd type="none" w="sm" len="sm"/>
            <a:tailEnd type="none" w="sm" len="sm"/>
          </a:ln>
        </p:spPr>
      </p:pic>
      <p:sp>
        <p:nvSpPr>
          <p:cNvPr id="3" name="Title 2"/>
          <p:cNvSpPr>
            <a:spLocks noGrp="1"/>
          </p:cNvSpPr>
          <p:nvPr>
            <p:ph type="title"/>
          </p:nvPr>
        </p:nvSpPr>
        <p:spPr/>
        <p:txBody>
          <a:bodyPr/>
          <a:lstStyle/>
          <a:p>
            <a:r>
              <a:rPr lang="en-US" dirty="0"/>
              <a:t>La </a:t>
            </a:r>
            <a:r>
              <a:rPr lang="en-US" dirty="0" err="1"/>
              <a:t>Conchita</a:t>
            </a:r>
            <a:r>
              <a:rPr lang="en-US" dirty="0"/>
              <a:t> Landslide</a:t>
            </a:r>
          </a:p>
        </p:txBody>
      </p:sp>
      <p:sp>
        <p:nvSpPr>
          <p:cNvPr id="4" name="TextBox 3"/>
          <p:cNvSpPr txBox="1"/>
          <p:nvPr/>
        </p:nvSpPr>
        <p:spPr>
          <a:xfrm>
            <a:off x="4953000" y="1981200"/>
            <a:ext cx="3733800" cy="3970318"/>
          </a:xfrm>
          <a:prstGeom prst="rect">
            <a:avLst/>
          </a:prstGeom>
          <a:noFill/>
        </p:spPr>
        <p:txBody>
          <a:bodyPr wrap="square" rtlCol="0">
            <a:spAutoFit/>
          </a:bodyPr>
          <a:lstStyle/>
          <a:p>
            <a:r>
              <a:rPr lang="en-US" dirty="0"/>
              <a:t>Aerial view of the La </a:t>
            </a:r>
            <a:r>
              <a:rPr lang="en-US" dirty="0" err="1"/>
              <a:t>Conchita</a:t>
            </a:r>
            <a:r>
              <a:rPr lang="en-US" dirty="0"/>
              <a:t> Landslide in California. This landslide formed on the </a:t>
            </a:r>
            <a:r>
              <a:rPr lang="en-US" dirty="0" err="1"/>
              <a:t>hillslopes</a:t>
            </a:r>
            <a:r>
              <a:rPr lang="en-US" dirty="0"/>
              <a:t> above the community built on a narrow coastal plain along the Pacific Ocean between Santa Barbara and Ventura. The landslide formed in soft (poorly consolidated) sediments on the western slope of Rincon Mountain. On January 10, 2005, an </a:t>
            </a:r>
            <a:r>
              <a:rPr lang="en-US" dirty="0" err="1"/>
              <a:t>earthflow</a:t>
            </a:r>
            <a:r>
              <a:rPr lang="en-US" dirty="0"/>
              <a:t> (landslide) at La </a:t>
            </a:r>
            <a:r>
              <a:rPr lang="en-US" dirty="0" err="1"/>
              <a:t>Conchita</a:t>
            </a:r>
            <a:r>
              <a:rPr lang="en-US" dirty="0"/>
              <a:t> destroyed or seriously damaged 36 homes and killed 10 people. </a:t>
            </a:r>
          </a:p>
        </p:txBody>
      </p:sp>
      <p:sp>
        <p:nvSpPr>
          <p:cNvPr id="5" name="Rectangle 4"/>
          <p:cNvSpPr/>
          <p:nvPr/>
        </p:nvSpPr>
        <p:spPr>
          <a:xfrm>
            <a:off x="5029200" y="5968425"/>
            <a:ext cx="3429000" cy="584775"/>
          </a:xfrm>
          <a:prstGeom prst="rect">
            <a:avLst/>
          </a:prstGeom>
        </p:spPr>
        <p:txBody>
          <a:bodyPr wrap="square">
            <a:spAutoFit/>
          </a:bodyPr>
          <a:lstStyle/>
          <a:p>
            <a:r>
              <a:rPr lang="en-US" sz="1600" i="1" dirty="0"/>
              <a:t>http://3dparks.wr.usgs.gov/landslide/landslides.htm</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txDef>
      <a:spPr bwMode="auto">
        <a:noFill/>
        <a:ln w="12700">
          <a:noFill/>
          <a:miter lim="800000"/>
          <a:headEnd type="none" w="sm" len="sm"/>
          <a:tailEnd type="none" w="sm" len="sm"/>
        </a:ln>
      </a:spPr>
      <a:bodyPr wrap="square" rtlCol="0">
        <a:spAutoFit/>
      </a:bodyPr>
      <a:lstStyle>
        <a:defPPr>
          <a:defRPr sz="2800" dirty="0" err="1">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seep2d</Template>
  <TotalTime>772</TotalTime>
  <Words>1739</Words>
  <Application>Microsoft Office PowerPoint</Application>
  <PresentationFormat>On-screen Show (4:3)</PresentationFormat>
  <Paragraphs>195</Paragraphs>
  <Slides>40</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Cantarell</vt:lpstr>
      <vt:lpstr>Corbel</vt:lpstr>
      <vt:lpstr>Wingdings</vt:lpstr>
      <vt:lpstr>Wingdings 2</vt:lpstr>
      <vt:lpstr>Wingdings 3</vt:lpstr>
      <vt:lpstr>Module</vt:lpstr>
      <vt:lpstr>Causes of Slope Failure</vt:lpstr>
      <vt:lpstr>Slide Types</vt:lpstr>
      <vt:lpstr>Slide Types</vt:lpstr>
      <vt:lpstr>Slide Types, Cont.</vt:lpstr>
      <vt:lpstr>Deep-Seated Slides</vt:lpstr>
      <vt:lpstr>Rotational Landslide Components</vt:lpstr>
      <vt:lpstr>PowerPoint Presentation</vt:lpstr>
      <vt:lpstr>2010 Taiwan Landslide</vt:lpstr>
      <vt:lpstr>La Conchita Landslide</vt:lpstr>
      <vt:lpstr>Landfill Slope Failure - Before</vt:lpstr>
      <vt:lpstr>Landfill Slope Failure - After</vt:lpstr>
      <vt:lpstr>Loma Prieta Earthquake, 1972</vt:lpstr>
      <vt:lpstr>Slope Failures on Mars</vt:lpstr>
      <vt:lpstr>PowerPoint Presentation</vt:lpstr>
      <vt:lpstr>Oso, Washington Landslide</vt:lpstr>
      <vt:lpstr>Before (07/2013)|After (03/2014)</vt:lpstr>
      <vt:lpstr>Sequence of Events</vt:lpstr>
      <vt:lpstr>Utah, 2001</vt:lpstr>
      <vt:lpstr>Bingham Canyon Mine (2015)</vt:lpstr>
      <vt:lpstr>PowerPoint Presentation</vt:lpstr>
      <vt:lpstr>North Salt Lake (2014)</vt:lpstr>
      <vt:lpstr>Damage </vt:lpstr>
      <vt:lpstr>Shallow Slides/Debris Flows</vt:lpstr>
      <vt:lpstr>Thistle, Utah - 1983</vt:lpstr>
      <vt:lpstr>Utah, 2005</vt:lpstr>
      <vt:lpstr>Utah, 2006</vt:lpstr>
      <vt:lpstr>Utah, 2006</vt:lpstr>
      <vt:lpstr>South America</vt:lpstr>
      <vt:lpstr>Quick Clays</vt:lpstr>
      <vt:lpstr>St Jude, Canada – 2010 (Leda Clay)</vt:lpstr>
      <vt:lpstr>Rissa, Norway – 1978</vt:lpstr>
      <vt:lpstr>Rissa Norway, Cont</vt:lpstr>
      <vt:lpstr>Norway 2010</vt:lpstr>
      <vt:lpstr>Causes of Slope Failure</vt:lpstr>
      <vt:lpstr>Causes of Slope Failure</vt:lpstr>
      <vt:lpstr>Fundamental Stability Requirement</vt:lpstr>
      <vt:lpstr>Decrease in Shear Strength</vt:lpstr>
      <vt:lpstr>Increase in Shear Stress</vt:lpstr>
      <vt:lpstr>Water</vt:lpstr>
      <vt:lpstr>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Shear Strength, Part 2</dc:title>
  <dc:creator> Norm Jones</dc:creator>
  <cp:lastModifiedBy>Norm Jones</cp:lastModifiedBy>
  <cp:revision>48</cp:revision>
  <cp:lastPrinted>2015-02-23T21:57:12Z</cp:lastPrinted>
  <dcterms:created xsi:type="dcterms:W3CDTF">2008-10-21T22:35:18Z</dcterms:created>
  <dcterms:modified xsi:type="dcterms:W3CDTF">2025-02-25T00:39:40Z</dcterms:modified>
</cp:coreProperties>
</file>