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notesMasterIdLst>
    <p:notesMasterId r:id="rId35"/>
  </p:notesMasterIdLst>
  <p:handoutMasterIdLst>
    <p:handoutMasterId r:id="rId36"/>
  </p:handoutMasterIdLst>
  <p:sldIdLst>
    <p:sldId id="256" r:id="rId2"/>
    <p:sldId id="257" r:id="rId3"/>
    <p:sldId id="258" r:id="rId4"/>
    <p:sldId id="303" r:id="rId5"/>
    <p:sldId id="304" r:id="rId6"/>
    <p:sldId id="309" r:id="rId7"/>
    <p:sldId id="261" r:id="rId8"/>
    <p:sldId id="262" r:id="rId9"/>
    <p:sldId id="263" r:id="rId10"/>
    <p:sldId id="264" r:id="rId11"/>
    <p:sldId id="265" r:id="rId12"/>
    <p:sldId id="308" r:id="rId13"/>
    <p:sldId id="266" r:id="rId14"/>
    <p:sldId id="267" r:id="rId15"/>
    <p:sldId id="268" r:id="rId16"/>
    <p:sldId id="269" r:id="rId17"/>
    <p:sldId id="310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6" r:id="rId31"/>
    <p:sldId id="305" r:id="rId32"/>
    <p:sldId id="306" r:id="rId33"/>
    <p:sldId id="307" r:id="rId34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3300"/>
    <a:srgbClr val="663300"/>
    <a:srgbClr val="00FF00"/>
    <a:srgbClr val="FFFF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204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19" rIns="96641" bIns="48319" numCol="1" anchor="t" anchorCtr="0" compatLnSpc="1">
            <a:prstTxWarp prst="textNoShape">
              <a:avLst/>
            </a:prstTxWarp>
          </a:bodyPr>
          <a:lstStyle>
            <a:lvl1pPr defTabSz="96666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1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19" rIns="96641" bIns="48319" numCol="1" anchor="t" anchorCtr="0" compatLnSpc="1">
            <a:prstTxWarp prst="textNoShape">
              <a:avLst/>
            </a:prstTxWarp>
          </a:bodyPr>
          <a:lstStyle>
            <a:lvl1pPr algn="r" defTabSz="96666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9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19" rIns="96641" bIns="48319" numCol="1" anchor="b" anchorCtr="0" compatLnSpc="1">
            <a:prstTxWarp prst="textNoShape">
              <a:avLst/>
            </a:prstTxWarp>
          </a:bodyPr>
          <a:lstStyle>
            <a:lvl1pPr defTabSz="96666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9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19" rIns="96641" bIns="48319" numCol="1" anchor="b" anchorCtr="0" compatLnSpc="1">
            <a:prstTxWarp prst="textNoShape">
              <a:avLst/>
            </a:prstTxWarp>
          </a:bodyPr>
          <a:lstStyle>
            <a:lvl1pPr algn="r" defTabSz="96666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DA01B6B9-71D0-45C5-B73B-3B9712CBF6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840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70238" cy="479425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1"/>
            <a:ext cx="3170238" cy="479425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pPr>
              <a:defRPr/>
            </a:pPr>
            <a:fld id="{489873A6-88A0-4EB7-9BA0-4CD5AB153EAE}" type="datetimeFigureOut">
              <a:rPr lang="en-US"/>
              <a:pPr>
                <a:defRPr/>
              </a:pPr>
              <a:t>1/28/2025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2188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4" rIns="91429" bIns="45714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9" y="4560890"/>
            <a:ext cx="5851525" cy="4319587"/>
          </a:xfrm>
          <a:prstGeom prst="rect">
            <a:avLst/>
          </a:prstGeom>
        </p:spPr>
        <p:txBody>
          <a:bodyPr vert="horz" lIns="91429" tIns="45714" rIns="91429" bIns="45714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9"/>
            <a:ext cx="3170238" cy="479425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9"/>
            <a:ext cx="3170238" cy="479425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pPr>
              <a:defRPr/>
            </a:pPr>
            <a:fld id="{F1A0C48C-EB26-44BD-8388-59D2AB76CE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9022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A0C48C-EB26-44BD-8388-59D2AB76CEA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9116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A0C48C-EB26-44BD-8388-59D2AB76CEAC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6951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A0C48C-EB26-44BD-8388-59D2AB76CEAC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0287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A0C48C-EB26-44BD-8388-59D2AB76CEAC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5587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A0C48C-EB26-44BD-8388-59D2AB76CEAC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9086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A0C48C-EB26-44BD-8388-59D2AB76CEAC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8094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A0C48C-EB26-44BD-8388-59D2AB76CEAC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3211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A0C48C-EB26-44BD-8388-59D2AB76CEAC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951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A0C48C-EB26-44BD-8388-59D2AB76CEA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2550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A0C48C-EB26-44BD-8388-59D2AB76CEA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69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A0C48C-EB26-44BD-8388-59D2AB76CEA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4327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A0C48C-EB26-44BD-8388-59D2AB76CEA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6109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A0C48C-EB26-44BD-8388-59D2AB76CEA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2863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A0C48C-EB26-44BD-8388-59D2AB76CEA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0147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A0C48C-EB26-44BD-8388-59D2AB76CEA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4556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A0C48C-EB26-44BD-8388-59D2AB76CEAC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051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5F101-1F5B-4BD5-B367-4FA50DAC97B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0049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448C7-BB34-4103-BB01-CD7BB0B2D4C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055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B3809-E76F-40F2-A3EE-CB17D8815A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91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330200" y="6248400"/>
            <a:ext cx="1897063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768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154738" y="6248400"/>
            <a:ext cx="18970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9DF8A-24CB-4D7D-A8F5-5937A63494F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8628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7DEDE-7808-4D73-8B94-F839D37B36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630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B9FC6-21D2-4C9C-ACF6-7EEDCFB1071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05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4C7CA-D352-44F6-91CE-6EAE96CED20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460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D77DB-AD5B-47C0-BA07-B4952E2B91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377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F8F7D-5D90-458B-9F76-B2678667DD4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41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B82CD-3769-421D-9916-C4F0295C4B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920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3F92A-061A-4E83-BB30-3CC50002227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36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F876B-A07C-4ADD-8C10-14141A5112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8237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22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 smtClean="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8A59DF8A-24CB-4D7D-A8F5-5937A63494F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022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1" fontAlgn="base" hangingPunct="1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1" fontAlgn="base" hangingPunct="1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1" fontAlgn="base" hangingPunct="1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3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8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30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1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3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5.w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e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8.e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7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9.e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0.e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7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6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The Finite Difference Method</a:t>
            </a:r>
            <a:br>
              <a:rPr lang="en-US" dirty="0">
                <a:solidFill>
                  <a:schemeClr val="accent1">
                    <a:satMod val="150000"/>
                  </a:schemeClr>
                </a:solidFill>
              </a:rPr>
            </a:b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Part 1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CE 544 – BRIGHAM YOUNG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Second Derivatives, cont.</a:t>
            </a:r>
          </a:p>
        </p:txBody>
      </p:sp>
      <p:sp>
        <p:nvSpPr>
          <p:cNvPr id="8197" name="Rectangle 7"/>
          <p:cNvSpPr>
            <a:spLocks noChangeArrowheads="1"/>
          </p:cNvSpPr>
          <p:nvPr/>
        </p:nvSpPr>
        <p:spPr bwMode="auto">
          <a:xfrm>
            <a:off x="0" y="258762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198" name="Rectangle 8"/>
          <p:cNvSpPr>
            <a:spLocks noChangeArrowheads="1"/>
          </p:cNvSpPr>
          <p:nvPr/>
        </p:nvSpPr>
        <p:spPr bwMode="auto">
          <a:xfrm>
            <a:off x="1371600" y="3670807"/>
            <a:ext cx="1754006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>
              <a:tabLst>
                <a:tab pos="2679700" algn="l"/>
                <a:tab pos="4800600" algn="l"/>
              </a:tabLst>
            </a:pPr>
            <a:r>
              <a:rPr lang="en-US" sz="3200" dirty="0">
                <a:latin typeface="+mj-lt"/>
                <a:cs typeface="Times New Roman" pitchFamily="18" charset="0"/>
              </a:rPr>
              <a:t>Likewise: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8194" name="Object 9"/>
          <p:cNvGraphicFramePr>
            <a:graphicFrameLocks noChangeAspect="1"/>
          </p:cNvGraphicFramePr>
          <p:nvPr/>
        </p:nvGraphicFramePr>
        <p:xfrm>
          <a:off x="1752600" y="2209800"/>
          <a:ext cx="3276600" cy="1138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06360" imgH="419040" progId="Equation.3">
                  <p:embed/>
                </p:oleObj>
              </mc:Choice>
              <mc:Fallback>
                <p:oleObj name="Equation" r:id="rId3" imgW="1206360" imgH="4190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752600" y="2209800"/>
                        <a:ext cx="3276600" cy="1138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10"/>
          <p:cNvGraphicFramePr>
            <a:graphicFrameLocks noChangeAspect="1"/>
          </p:cNvGraphicFramePr>
          <p:nvPr/>
        </p:nvGraphicFramePr>
        <p:xfrm>
          <a:off x="1752600" y="4572000"/>
          <a:ext cx="3233738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57120" imgH="444240" progId="Equation.3">
                  <p:embed/>
                </p:oleObj>
              </mc:Choice>
              <mc:Fallback>
                <p:oleObj name="Equation" r:id="rId5" imgW="1257120" imgH="44424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752600" y="4572000"/>
                        <a:ext cx="3233738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Formulation, cont.</a:t>
            </a:r>
          </a:p>
        </p:txBody>
      </p:sp>
      <p:sp>
        <p:nvSpPr>
          <p:cNvPr id="9222" name="Rectangle 7"/>
          <p:cNvSpPr>
            <a:spLocks noChangeArrowheads="1"/>
          </p:cNvSpPr>
          <p:nvPr/>
        </p:nvSpPr>
        <p:spPr bwMode="auto">
          <a:xfrm>
            <a:off x="990600" y="1782762"/>
            <a:ext cx="48815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>
              <a:tabLst>
                <a:tab pos="2679700" algn="l"/>
                <a:tab pos="4800600" algn="l"/>
              </a:tabLst>
            </a:pPr>
            <a:r>
              <a:rPr lang="en-US" dirty="0">
                <a:latin typeface="+mj-lt"/>
                <a:cs typeface="Times New Roman" pitchFamily="18" charset="0"/>
              </a:rPr>
              <a:t>Substitute into governing equation:</a:t>
            </a:r>
            <a:endParaRPr lang="en-US" dirty="0">
              <a:latin typeface="+mj-lt"/>
            </a:endParaRPr>
          </a:p>
        </p:txBody>
      </p:sp>
      <p:sp>
        <p:nvSpPr>
          <p:cNvPr id="9223" name="Rectangle 8"/>
          <p:cNvSpPr>
            <a:spLocks noChangeArrowheads="1"/>
          </p:cNvSpPr>
          <p:nvPr/>
        </p:nvSpPr>
        <p:spPr bwMode="auto">
          <a:xfrm>
            <a:off x="990600" y="3429000"/>
            <a:ext cx="1665841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>
              <a:tabLst>
                <a:tab pos="2679700" algn="l"/>
                <a:tab pos="4800600" algn="l"/>
              </a:tabLst>
            </a:pPr>
            <a:r>
              <a:rPr lang="en-US" dirty="0">
                <a:latin typeface="+mj-lt"/>
                <a:cs typeface="Times New Roman" pitchFamily="18" charset="0"/>
              </a:rPr>
              <a:t>Solve for h</a:t>
            </a:r>
            <a:r>
              <a:rPr lang="en-US" baseline="-25000" dirty="0">
                <a:latin typeface="+mj-lt"/>
                <a:cs typeface="Times New Roman" pitchFamily="18" charset="0"/>
              </a:rPr>
              <a:t>i</a:t>
            </a:r>
            <a:r>
              <a:rPr lang="en-US" dirty="0">
                <a:latin typeface="+mj-lt"/>
                <a:cs typeface="Times New Roman" pitchFamily="18" charset="0"/>
              </a:rPr>
              <a:t>:</a:t>
            </a:r>
            <a:endParaRPr lang="en-US" dirty="0">
              <a:latin typeface="+mj-lt"/>
            </a:endParaRPr>
          </a:p>
        </p:txBody>
      </p:sp>
      <p:sp>
        <p:nvSpPr>
          <p:cNvPr id="9224" name="Rectangle 10"/>
          <p:cNvSpPr>
            <a:spLocks noChangeArrowheads="1"/>
          </p:cNvSpPr>
          <p:nvPr/>
        </p:nvSpPr>
        <p:spPr bwMode="auto">
          <a:xfrm>
            <a:off x="990600" y="4948535"/>
            <a:ext cx="1864613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>
              <a:tabLst>
                <a:tab pos="2679700" algn="l"/>
                <a:tab pos="4800600" algn="l"/>
              </a:tabLst>
            </a:pPr>
            <a:r>
              <a:rPr lang="en-US" dirty="0">
                <a:latin typeface="+mj-lt"/>
                <a:cs typeface="Times New Roman" pitchFamily="18" charset="0"/>
              </a:rPr>
              <a:t>Or if </a:t>
            </a:r>
            <a:r>
              <a:rPr lang="en-US" dirty="0" err="1">
                <a:latin typeface="Symbol" pitchFamily="18" charset="2"/>
                <a:cs typeface="Times New Roman" pitchFamily="18" charset="0"/>
              </a:rPr>
              <a:t>D</a:t>
            </a:r>
            <a:r>
              <a:rPr lang="en-US" dirty="0" err="1">
                <a:latin typeface="+mj-lt"/>
                <a:cs typeface="Times New Roman" pitchFamily="18" charset="0"/>
              </a:rPr>
              <a:t>x</a:t>
            </a:r>
            <a:r>
              <a:rPr lang="en-US" dirty="0">
                <a:latin typeface="+mj-lt"/>
                <a:cs typeface="Times New Roman" pitchFamily="18" charset="0"/>
              </a:rPr>
              <a:t> = </a:t>
            </a:r>
            <a:r>
              <a:rPr lang="en-US" dirty="0" err="1">
                <a:latin typeface="Symbol" pitchFamily="18" charset="2"/>
                <a:cs typeface="Times New Roman" pitchFamily="18" charset="0"/>
              </a:rPr>
              <a:t>D</a:t>
            </a:r>
            <a:r>
              <a:rPr lang="en-US" dirty="0" err="1">
                <a:latin typeface="+mj-lt"/>
                <a:cs typeface="Times New Roman" pitchFamily="18" charset="0"/>
              </a:rPr>
              <a:t>y</a:t>
            </a:r>
            <a:r>
              <a:rPr lang="en-US" dirty="0">
                <a:latin typeface="+mj-lt"/>
                <a:cs typeface="Times New Roman" pitchFamily="18" charset="0"/>
              </a:rPr>
              <a:t>:</a:t>
            </a:r>
            <a:endParaRPr lang="en-US" dirty="0">
              <a:latin typeface="+mj-lt"/>
            </a:endParaRPr>
          </a:p>
        </p:txBody>
      </p:sp>
      <p:graphicFrame>
        <p:nvGraphicFramePr>
          <p:cNvPr id="9218" name="Object 11"/>
          <p:cNvGraphicFramePr>
            <a:graphicFrameLocks noChangeAspect="1"/>
          </p:cNvGraphicFramePr>
          <p:nvPr/>
        </p:nvGraphicFramePr>
        <p:xfrm>
          <a:off x="1752600" y="2392362"/>
          <a:ext cx="4572000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93680" imgH="419040" progId="Equation.3">
                  <p:embed/>
                </p:oleObj>
              </mc:Choice>
              <mc:Fallback>
                <p:oleObj name="Equation" r:id="rId3" imgW="1993680" imgH="41904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752600" y="2392362"/>
                        <a:ext cx="4572000" cy="960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12"/>
          <p:cNvGraphicFramePr>
            <a:graphicFrameLocks noChangeAspect="1"/>
          </p:cNvGraphicFramePr>
          <p:nvPr/>
        </p:nvGraphicFramePr>
        <p:xfrm>
          <a:off x="1752600" y="3888432"/>
          <a:ext cx="50371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60440" imgH="444240" progId="Equation.3">
                  <p:embed/>
                </p:oleObj>
              </mc:Choice>
              <mc:Fallback>
                <p:oleObj name="Equation" r:id="rId5" imgW="2260440" imgH="44424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752600" y="3888432"/>
                        <a:ext cx="5037138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13"/>
          <p:cNvGraphicFramePr>
            <a:graphicFrameLocks noChangeAspect="1"/>
          </p:cNvGraphicFramePr>
          <p:nvPr/>
        </p:nvGraphicFramePr>
        <p:xfrm>
          <a:off x="1752600" y="5486400"/>
          <a:ext cx="29257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11280" imgH="393480" progId="Equation.3">
                  <p:embed/>
                </p:oleObj>
              </mc:Choice>
              <mc:Fallback>
                <p:oleObj name="Equation" r:id="rId7" imgW="1511280" imgH="3934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752600" y="5486400"/>
                        <a:ext cx="2925763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3E3C53C-0EE6-7D3E-E67E-041B6719F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Formulation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56320A-ECB4-8E50-1A98-8FF668F6FC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Darcy’s Law and conservation of mass</a:t>
            </a:r>
          </a:p>
        </p:txBody>
      </p:sp>
    </p:spTree>
    <p:extLst>
      <p:ext uri="{BB962C8B-B14F-4D97-AF65-F5344CB8AC3E}">
        <p14:creationId xmlns:p14="http://schemas.microsoft.com/office/powerpoint/2010/main" val="19447927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Alternative Derivation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754063" y="1828800"/>
            <a:ext cx="7635875" cy="830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eaLnBrk="1" hangingPunct="1">
              <a:defRPr/>
            </a:pPr>
            <a:r>
              <a:rPr lang="en-US" dirty="0">
                <a:latin typeface="+mj-lt"/>
              </a:rPr>
              <a:t>We can derive the same equation using Darcy's law and conservation of mass: </a:t>
            </a:r>
          </a:p>
        </p:txBody>
      </p:sp>
      <p:sp>
        <p:nvSpPr>
          <p:cNvPr id="45060" name="Rectangle 6"/>
          <p:cNvSpPr>
            <a:spLocks noChangeArrowheads="1"/>
          </p:cNvSpPr>
          <p:nvPr/>
        </p:nvSpPr>
        <p:spPr bwMode="auto">
          <a:xfrm>
            <a:off x="0" y="260032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52" name="Rectangle 24"/>
          <p:cNvSpPr>
            <a:spLocks noChangeArrowheads="1"/>
          </p:cNvSpPr>
          <p:nvPr/>
        </p:nvSpPr>
        <p:spPr bwMode="auto">
          <a:xfrm>
            <a:off x="1438275" y="3706813"/>
            <a:ext cx="1524000" cy="1066800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3" name="AutoShape 25"/>
          <p:cNvSpPr>
            <a:spLocks noChangeArrowheads="1"/>
          </p:cNvSpPr>
          <p:nvPr/>
        </p:nvSpPr>
        <p:spPr bwMode="auto">
          <a:xfrm>
            <a:off x="4191000" y="4011613"/>
            <a:ext cx="838200" cy="609600"/>
          </a:xfrm>
          <a:prstGeom prst="rightArrow">
            <a:avLst>
              <a:gd name="adj1" fmla="val 50000"/>
              <a:gd name="adj2" fmla="val 34375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5334000" y="3021013"/>
            <a:ext cx="2917825" cy="2438400"/>
            <a:chOff x="5334000" y="3021013"/>
            <a:chExt cx="2917068" cy="2438400"/>
          </a:xfrm>
        </p:grpSpPr>
        <p:sp>
          <p:nvSpPr>
            <p:cNvPr id="45086" name="Rectangle 26"/>
            <p:cNvSpPr>
              <a:spLocks noChangeArrowheads="1"/>
            </p:cNvSpPr>
            <p:nvPr/>
          </p:nvSpPr>
          <p:spPr bwMode="auto">
            <a:xfrm>
              <a:off x="6019800" y="3706813"/>
              <a:ext cx="1524000" cy="10668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5" name="Rectangle 27"/>
            <p:cNvSpPr>
              <a:spLocks noChangeArrowheads="1"/>
            </p:cNvSpPr>
            <p:nvPr/>
          </p:nvSpPr>
          <p:spPr bwMode="auto">
            <a:xfrm>
              <a:off x="6781424" y="4392613"/>
              <a:ext cx="320592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dirty="0" err="1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Symbol" pitchFamily="18" charset="2"/>
                </a:rPr>
                <a:t>D</a:t>
              </a:r>
              <a:r>
                <a:rPr lang="en-US" dirty="0" err="1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Calibri" pitchFamily="34" charset="0"/>
                </a:rPr>
                <a:t>x</a:t>
              </a:r>
              <a:endPara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/>
          </p:nvSpPr>
          <p:spPr bwMode="auto">
            <a:xfrm>
              <a:off x="6095802" y="4087813"/>
              <a:ext cx="32694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dirty="0" err="1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Symbol" pitchFamily="18" charset="2"/>
                </a:rPr>
                <a:t>D</a:t>
              </a:r>
              <a:r>
                <a:rPr lang="en-US" dirty="0" err="1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Calibri" pitchFamily="34" charset="0"/>
                </a:rPr>
                <a:t>y</a:t>
              </a:r>
              <a:endPara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endParaRPr>
            </a:p>
          </p:txBody>
        </p:sp>
        <p:sp>
          <p:nvSpPr>
            <p:cNvPr id="22558" name="AutoShape 30"/>
            <p:cNvSpPr>
              <a:spLocks noChangeArrowheads="1"/>
            </p:cNvSpPr>
            <p:nvPr/>
          </p:nvSpPr>
          <p:spPr bwMode="auto">
            <a:xfrm>
              <a:off x="6629400" y="4849813"/>
              <a:ext cx="228600" cy="609600"/>
            </a:xfrm>
            <a:prstGeom prst="upArrow">
              <a:avLst>
                <a:gd name="adj1" fmla="val 50000"/>
                <a:gd name="adj2" fmla="val 66667"/>
              </a:avLst>
            </a:prstGeom>
            <a:ln>
              <a:headEnd type="none" w="sm" len="sm"/>
              <a:tailEnd type="none" w="sm" len="sm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559" name="AutoShape 31"/>
            <p:cNvSpPr>
              <a:spLocks noChangeArrowheads="1"/>
            </p:cNvSpPr>
            <p:nvPr/>
          </p:nvSpPr>
          <p:spPr bwMode="auto">
            <a:xfrm>
              <a:off x="6629400" y="3021013"/>
              <a:ext cx="228600" cy="609600"/>
            </a:xfrm>
            <a:prstGeom prst="upArrow">
              <a:avLst>
                <a:gd name="adj1" fmla="val 50000"/>
                <a:gd name="adj2" fmla="val 66667"/>
              </a:avLst>
            </a:prstGeom>
            <a:ln>
              <a:headEnd type="none" w="sm" len="sm"/>
              <a:tailEnd type="none" w="sm" len="sm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560" name="AutoShape 32"/>
            <p:cNvSpPr>
              <a:spLocks noChangeArrowheads="1"/>
            </p:cNvSpPr>
            <p:nvPr/>
          </p:nvSpPr>
          <p:spPr bwMode="auto">
            <a:xfrm rot="5400000">
              <a:off x="5524500" y="3973513"/>
              <a:ext cx="228600" cy="609600"/>
            </a:xfrm>
            <a:prstGeom prst="upArrow">
              <a:avLst>
                <a:gd name="adj1" fmla="val 50000"/>
                <a:gd name="adj2" fmla="val 66667"/>
              </a:avLst>
            </a:prstGeom>
            <a:ln>
              <a:headEnd type="none" w="sm" len="sm"/>
              <a:tailEnd type="none" w="sm" len="sm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561" name="AutoShape 33"/>
            <p:cNvSpPr>
              <a:spLocks noChangeArrowheads="1"/>
            </p:cNvSpPr>
            <p:nvPr/>
          </p:nvSpPr>
          <p:spPr bwMode="auto">
            <a:xfrm rot="5400000">
              <a:off x="7810500" y="3973513"/>
              <a:ext cx="228600" cy="609600"/>
            </a:xfrm>
            <a:prstGeom prst="upArrow">
              <a:avLst>
                <a:gd name="adj1" fmla="val 50000"/>
                <a:gd name="adj2" fmla="val 66667"/>
              </a:avLst>
            </a:prstGeom>
            <a:ln>
              <a:headEnd type="none" w="sm" len="sm"/>
              <a:tailEnd type="none" w="sm" len="sm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562" name="Rectangle 34"/>
            <p:cNvSpPr>
              <a:spLocks noChangeArrowheads="1"/>
            </p:cNvSpPr>
            <p:nvPr/>
          </p:nvSpPr>
          <p:spPr bwMode="auto">
            <a:xfrm>
              <a:off x="8000308" y="3706813"/>
              <a:ext cx="25076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dirty="0" err="1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Calibri" pitchFamily="34" charset="0"/>
                </a:rPr>
                <a:t>q</a:t>
              </a:r>
              <a:r>
                <a:rPr lang="en-US" baseline="-25000" dirty="0" err="1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Calibri" pitchFamily="34" charset="0"/>
                </a:rPr>
                <a:t>x</a:t>
              </a:r>
              <a:endParaRPr lang="en-US" baseline="-2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endParaRPr>
            </a:p>
          </p:txBody>
        </p:sp>
        <p:sp>
          <p:nvSpPr>
            <p:cNvPr id="22563" name="Rectangle 35"/>
            <p:cNvSpPr>
              <a:spLocks noChangeArrowheads="1"/>
            </p:cNvSpPr>
            <p:nvPr/>
          </p:nvSpPr>
          <p:spPr bwMode="auto">
            <a:xfrm>
              <a:off x="7009965" y="5002213"/>
              <a:ext cx="255522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dirty="0" err="1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Calibri" pitchFamily="34" charset="0"/>
                </a:rPr>
                <a:t>q</a:t>
              </a:r>
              <a:r>
                <a:rPr lang="en-US" baseline="-25000" dirty="0" err="1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Calibri" pitchFamily="34" charset="0"/>
                </a:rPr>
                <a:t>y</a:t>
              </a:r>
              <a:endParaRPr lang="en-US" baseline="-2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endParaRPr>
            </a:p>
          </p:txBody>
        </p:sp>
      </p:grpSp>
      <p:sp>
        <p:nvSpPr>
          <p:cNvPr id="33" name="Line 9"/>
          <p:cNvSpPr>
            <a:spLocks noChangeShapeType="1"/>
          </p:cNvSpPr>
          <p:nvPr/>
        </p:nvSpPr>
        <p:spPr bwMode="auto">
          <a:xfrm>
            <a:off x="609600" y="4244975"/>
            <a:ext cx="3082925" cy="1588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" name="Line 14"/>
          <p:cNvSpPr>
            <a:spLocks noChangeShapeType="1"/>
          </p:cNvSpPr>
          <p:nvPr/>
        </p:nvSpPr>
        <p:spPr bwMode="auto">
          <a:xfrm>
            <a:off x="2166938" y="3178175"/>
            <a:ext cx="1587" cy="21336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7" name="Rectangle 19"/>
          <p:cNvSpPr>
            <a:spLocks noChangeArrowheads="1"/>
          </p:cNvSpPr>
          <p:nvPr/>
        </p:nvSpPr>
        <p:spPr bwMode="auto">
          <a:xfrm>
            <a:off x="2335213" y="3886200"/>
            <a:ext cx="69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i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i</a:t>
            </a:r>
            <a:endParaRPr lang="en-US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38" name="Rectangle 20"/>
          <p:cNvSpPr>
            <a:spLocks noChangeArrowheads="1"/>
          </p:cNvSpPr>
          <p:nvPr/>
        </p:nvSpPr>
        <p:spPr bwMode="auto">
          <a:xfrm>
            <a:off x="2325688" y="2971800"/>
            <a:ext cx="158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a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39" name="Rectangle 21"/>
          <p:cNvSpPr>
            <a:spLocks noChangeArrowheads="1"/>
          </p:cNvSpPr>
          <p:nvPr/>
        </p:nvSpPr>
        <p:spPr bwMode="auto">
          <a:xfrm>
            <a:off x="2325688" y="5137150"/>
            <a:ext cx="158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i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b</a:t>
            </a:r>
            <a:endParaRPr lang="en-US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40" name="Rectangle 22"/>
          <p:cNvSpPr>
            <a:spLocks noChangeArrowheads="1"/>
          </p:cNvSpPr>
          <p:nvPr/>
        </p:nvSpPr>
        <p:spPr bwMode="auto">
          <a:xfrm>
            <a:off x="749300" y="3800475"/>
            <a:ext cx="69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l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41" name="Rectangle 23"/>
          <p:cNvSpPr>
            <a:spLocks noChangeArrowheads="1"/>
          </p:cNvSpPr>
          <p:nvPr/>
        </p:nvSpPr>
        <p:spPr bwMode="auto">
          <a:xfrm>
            <a:off x="3706813" y="3800475"/>
            <a:ext cx="1063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i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r</a:t>
            </a:r>
            <a:endParaRPr lang="en-US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42" name="Rectangle 8"/>
          <p:cNvSpPr>
            <a:spLocks noChangeArrowheads="1"/>
          </p:cNvSpPr>
          <p:nvPr/>
        </p:nvSpPr>
        <p:spPr bwMode="auto">
          <a:xfrm>
            <a:off x="2074863" y="4152900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3540125" y="4152900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4" name="Rectangle 11"/>
          <p:cNvSpPr>
            <a:spLocks noChangeArrowheads="1"/>
          </p:cNvSpPr>
          <p:nvPr/>
        </p:nvSpPr>
        <p:spPr bwMode="auto">
          <a:xfrm>
            <a:off x="609600" y="4152900"/>
            <a:ext cx="185738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5" name="Rectangle 12"/>
          <p:cNvSpPr>
            <a:spLocks noChangeArrowheads="1"/>
          </p:cNvSpPr>
          <p:nvPr/>
        </p:nvSpPr>
        <p:spPr bwMode="auto">
          <a:xfrm>
            <a:off x="2074863" y="5127625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6" name="Rectangle 13"/>
          <p:cNvSpPr>
            <a:spLocks noChangeArrowheads="1"/>
          </p:cNvSpPr>
          <p:nvPr/>
        </p:nvSpPr>
        <p:spPr bwMode="auto">
          <a:xfrm>
            <a:off x="2063750" y="3178175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5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Alt. Derivation, cont.</a:t>
            </a:r>
          </a:p>
        </p:txBody>
      </p:sp>
      <p:sp>
        <p:nvSpPr>
          <p:cNvPr id="10245" name="Rectangle 7"/>
          <p:cNvSpPr>
            <a:spLocks noChangeArrowheads="1"/>
          </p:cNvSpPr>
          <p:nvPr/>
        </p:nvSpPr>
        <p:spPr bwMode="auto">
          <a:xfrm>
            <a:off x="1219200" y="2130932"/>
            <a:ext cx="1499128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>
              <a:tabLst>
                <a:tab pos="2679700" algn="l"/>
                <a:tab pos="4800600" algn="l"/>
              </a:tabLst>
            </a:pPr>
            <a:r>
              <a:rPr lang="en-US" sz="3200" dirty="0">
                <a:latin typeface="+mj-lt"/>
                <a:cs typeface="Times New Roman" pitchFamily="18" charset="0"/>
              </a:rPr>
              <a:t>Flow in:</a:t>
            </a:r>
            <a:endParaRPr lang="en-US" sz="3200" dirty="0">
              <a:latin typeface="+mj-lt"/>
            </a:endParaRPr>
          </a:p>
        </p:txBody>
      </p:sp>
      <p:sp>
        <p:nvSpPr>
          <p:cNvPr id="10246" name="Rectangle 8"/>
          <p:cNvSpPr>
            <a:spLocks noChangeArrowheads="1"/>
          </p:cNvSpPr>
          <p:nvPr/>
        </p:nvSpPr>
        <p:spPr bwMode="auto">
          <a:xfrm>
            <a:off x="1143000" y="4038600"/>
            <a:ext cx="1830388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>
              <a:tabLst>
                <a:tab pos="2679700" algn="l"/>
                <a:tab pos="4800600" algn="l"/>
              </a:tabLst>
            </a:pPr>
            <a:r>
              <a:rPr lang="en-US" sz="3200">
                <a:latin typeface="+mj-lt"/>
                <a:cs typeface="Times New Roman" pitchFamily="18" charset="0"/>
              </a:rPr>
              <a:t>Flow out:</a:t>
            </a:r>
            <a:endParaRPr lang="en-US" sz="3200">
              <a:latin typeface="+mj-lt"/>
            </a:endParaRPr>
          </a:p>
        </p:txBody>
      </p:sp>
      <p:graphicFrame>
        <p:nvGraphicFramePr>
          <p:cNvPr id="10242" name="Object 9"/>
          <p:cNvGraphicFramePr>
            <a:graphicFrameLocks noChangeAspect="1"/>
          </p:cNvGraphicFramePr>
          <p:nvPr/>
        </p:nvGraphicFramePr>
        <p:xfrm>
          <a:off x="1676400" y="2819400"/>
          <a:ext cx="637381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20680" imgH="419040" progId="Equation.3">
                  <p:embed/>
                </p:oleObj>
              </mc:Choice>
              <mc:Fallback>
                <p:oleObj name="Equation" r:id="rId2" imgW="2920680" imgH="4190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676400" y="2819400"/>
                        <a:ext cx="6373813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10"/>
          <p:cNvGraphicFramePr>
            <a:graphicFrameLocks noChangeAspect="1"/>
          </p:cNvGraphicFramePr>
          <p:nvPr/>
        </p:nvGraphicFramePr>
        <p:xfrm>
          <a:off x="1676400" y="4876800"/>
          <a:ext cx="653891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97000" imgH="419040" progId="Equation.3">
                  <p:embed/>
                </p:oleObj>
              </mc:Choice>
              <mc:Fallback>
                <p:oleObj name="Equation" r:id="rId4" imgW="2997000" imgH="41904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676400" y="4876800"/>
                        <a:ext cx="6538913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Conservation of Mass</a:t>
            </a:r>
          </a:p>
        </p:txBody>
      </p:sp>
      <p:sp>
        <p:nvSpPr>
          <p:cNvPr id="11269" name="Rectangle 11"/>
          <p:cNvSpPr>
            <a:spLocks noChangeArrowheads="1"/>
          </p:cNvSpPr>
          <p:nvPr/>
        </p:nvSpPr>
        <p:spPr bwMode="auto">
          <a:xfrm>
            <a:off x="1371600" y="2054732"/>
            <a:ext cx="4166525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>
              <a:tabLst>
                <a:tab pos="2679700" algn="l"/>
                <a:tab pos="4800600" algn="l"/>
              </a:tabLst>
            </a:pPr>
            <a:r>
              <a:rPr lang="en-US" sz="3200">
                <a:latin typeface="+mj-lt"/>
                <a:cs typeface="Times New Roman" pitchFamily="18" charset="0"/>
              </a:rPr>
              <a:t>q</a:t>
            </a:r>
            <a:r>
              <a:rPr lang="en-US" sz="3200" baseline="-30000">
                <a:latin typeface="+mj-lt"/>
                <a:cs typeface="Times New Roman" pitchFamily="18" charset="0"/>
              </a:rPr>
              <a:t>in</a:t>
            </a:r>
            <a:r>
              <a:rPr lang="en-US" sz="3200">
                <a:latin typeface="+mj-lt"/>
                <a:cs typeface="Times New Roman" pitchFamily="18" charset="0"/>
              </a:rPr>
              <a:t> - q</a:t>
            </a:r>
            <a:r>
              <a:rPr lang="en-US" sz="3200" baseline="-30000">
                <a:latin typeface="+mj-lt"/>
                <a:cs typeface="Times New Roman" pitchFamily="18" charset="0"/>
              </a:rPr>
              <a:t>out</a:t>
            </a:r>
            <a:r>
              <a:rPr lang="en-US" sz="3200">
                <a:latin typeface="+mj-lt"/>
                <a:cs typeface="Times New Roman" pitchFamily="18" charset="0"/>
              </a:rPr>
              <a:t> = 0  or  q</a:t>
            </a:r>
            <a:r>
              <a:rPr lang="en-US" sz="3200" baseline="-30000">
                <a:latin typeface="+mj-lt"/>
                <a:cs typeface="Times New Roman" pitchFamily="18" charset="0"/>
              </a:rPr>
              <a:t>in</a:t>
            </a:r>
            <a:r>
              <a:rPr lang="en-US" sz="3200">
                <a:latin typeface="+mj-lt"/>
                <a:cs typeface="Times New Roman" pitchFamily="18" charset="0"/>
              </a:rPr>
              <a:t> = q</a:t>
            </a:r>
            <a:r>
              <a:rPr lang="en-US" sz="3200" baseline="-30000">
                <a:latin typeface="+mj-lt"/>
                <a:cs typeface="Times New Roman" pitchFamily="18" charset="0"/>
              </a:rPr>
              <a:t>out</a:t>
            </a:r>
            <a:endParaRPr lang="en-US" sz="3200">
              <a:latin typeface="+mj-lt"/>
            </a:endParaRPr>
          </a:p>
        </p:txBody>
      </p:sp>
      <p:sp>
        <p:nvSpPr>
          <p:cNvPr id="11270" name="Rectangle 12"/>
          <p:cNvSpPr>
            <a:spLocks noChangeArrowheads="1"/>
          </p:cNvSpPr>
          <p:nvPr/>
        </p:nvSpPr>
        <p:spPr bwMode="auto">
          <a:xfrm>
            <a:off x="3024188" y="3567113"/>
            <a:ext cx="1098550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1400">
                <a:latin typeface="Times" pitchFamily="18" charset="0"/>
                <a:cs typeface="Times New Roman" pitchFamily="18" charset="0"/>
              </a:rPr>
              <a:t>	</a:t>
            </a:r>
            <a:endParaRPr lang="en-US" sz="1800">
              <a:latin typeface="Arial" pitchFamily="34" charset="0"/>
            </a:endParaRPr>
          </a:p>
        </p:txBody>
      </p:sp>
      <p:graphicFrame>
        <p:nvGraphicFramePr>
          <p:cNvPr id="11266" name="Object 13"/>
          <p:cNvGraphicFramePr>
            <a:graphicFrameLocks noChangeAspect="1"/>
          </p:cNvGraphicFramePr>
          <p:nvPr/>
        </p:nvGraphicFramePr>
        <p:xfrm>
          <a:off x="1409700" y="3200400"/>
          <a:ext cx="49593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73040" imgH="419040" progId="Equation.3">
                  <p:embed/>
                </p:oleObj>
              </mc:Choice>
              <mc:Fallback>
                <p:oleObj name="Equation" r:id="rId2" imgW="2273040" imgH="41904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409700" y="3200400"/>
                        <a:ext cx="495935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14"/>
          <p:cNvGraphicFramePr>
            <a:graphicFrameLocks noChangeAspect="1"/>
          </p:cNvGraphicFramePr>
          <p:nvPr/>
        </p:nvGraphicFramePr>
        <p:xfrm>
          <a:off x="2819400" y="4419600"/>
          <a:ext cx="513238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71520" imgH="419040" progId="Equation.3">
                  <p:embed/>
                </p:oleObj>
              </mc:Choice>
              <mc:Fallback>
                <p:oleObj name="Equation" r:id="rId4" imgW="2171520" imgH="41904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2819400" y="4419600"/>
                        <a:ext cx="5132388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Alt. Derivation, cont.</a:t>
            </a:r>
          </a:p>
        </p:txBody>
      </p:sp>
      <p:sp>
        <p:nvSpPr>
          <p:cNvPr id="12294" name="Rectangle 8"/>
          <p:cNvSpPr>
            <a:spLocks noChangeArrowheads="1"/>
          </p:cNvSpPr>
          <p:nvPr/>
        </p:nvSpPr>
        <p:spPr bwMode="auto">
          <a:xfrm>
            <a:off x="1143000" y="2057400"/>
            <a:ext cx="3232150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>
              <a:tabLst>
                <a:tab pos="2679700" algn="l"/>
                <a:tab pos="4800600" algn="l"/>
              </a:tabLst>
            </a:pPr>
            <a:r>
              <a:rPr lang="en-US" sz="3200" dirty="0">
                <a:latin typeface="+mj-lt"/>
                <a:cs typeface="Times New Roman" pitchFamily="18" charset="0"/>
              </a:rPr>
              <a:t>Multiply by </a:t>
            </a:r>
            <a:r>
              <a:rPr lang="en-US" sz="3200" dirty="0" err="1">
                <a:latin typeface="Symbol" pitchFamily="18" charset="2"/>
                <a:cs typeface="Times New Roman" pitchFamily="18" charset="0"/>
              </a:rPr>
              <a:t>D</a:t>
            </a:r>
            <a:r>
              <a:rPr lang="en-US" sz="3200" dirty="0" err="1">
                <a:latin typeface="+mj-lt"/>
                <a:cs typeface="Times New Roman" pitchFamily="18" charset="0"/>
              </a:rPr>
              <a:t>x</a:t>
            </a:r>
            <a:r>
              <a:rPr lang="en-US" sz="3200" dirty="0" err="1">
                <a:latin typeface="Symbol" pitchFamily="18" charset="2"/>
                <a:cs typeface="Times New Roman" pitchFamily="18" charset="0"/>
              </a:rPr>
              <a:t>D</a:t>
            </a:r>
            <a:r>
              <a:rPr lang="en-US" sz="3200" dirty="0" err="1">
                <a:latin typeface="+mj-lt"/>
                <a:cs typeface="Times New Roman" pitchFamily="18" charset="0"/>
              </a:rPr>
              <a:t>y</a:t>
            </a:r>
            <a:r>
              <a:rPr lang="en-US" sz="3200" dirty="0">
                <a:latin typeface="+mj-lt"/>
                <a:cs typeface="Times New Roman" pitchFamily="18" charset="0"/>
              </a:rPr>
              <a:t>:</a:t>
            </a:r>
            <a:endParaRPr lang="en-US" sz="3200" dirty="0">
              <a:latin typeface="+mj-lt"/>
            </a:endParaRPr>
          </a:p>
        </p:txBody>
      </p:sp>
      <p:sp>
        <p:nvSpPr>
          <p:cNvPr id="12295" name="Rectangle 9"/>
          <p:cNvSpPr>
            <a:spLocks noChangeArrowheads="1"/>
          </p:cNvSpPr>
          <p:nvPr/>
        </p:nvSpPr>
        <p:spPr bwMode="auto">
          <a:xfrm>
            <a:off x="3081338" y="2976563"/>
            <a:ext cx="1098550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1400">
                <a:latin typeface="Times" pitchFamily="18" charset="0"/>
                <a:cs typeface="Times New Roman" pitchFamily="18" charset="0"/>
              </a:rPr>
              <a:t>	</a:t>
            </a:r>
            <a:endParaRPr lang="en-US" sz="1800">
              <a:latin typeface="Arial" pitchFamily="34" charset="0"/>
            </a:endParaRPr>
          </a:p>
        </p:txBody>
      </p:sp>
      <p:sp>
        <p:nvSpPr>
          <p:cNvPr id="12296" name="Rectangle 10"/>
          <p:cNvSpPr>
            <a:spLocks noChangeArrowheads="1"/>
          </p:cNvSpPr>
          <p:nvPr/>
        </p:nvSpPr>
        <p:spPr bwMode="auto">
          <a:xfrm>
            <a:off x="1143000" y="4294694"/>
            <a:ext cx="1527982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>
              <a:tabLst>
                <a:tab pos="2679700" algn="l"/>
                <a:tab pos="4800600" algn="l"/>
              </a:tabLst>
            </a:pPr>
            <a:r>
              <a:rPr lang="en-US" sz="3200">
                <a:latin typeface="+mj-lt"/>
                <a:cs typeface="Times New Roman" pitchFamily="18" charset="0"/>
              </a:rPr>
              <a:t>If k</a:t>
            </a:r>
            <a:r>
              <a:rPr lang="en-US" sz="3200" baseline="-25000">
                <a:latin typeface="+mj-lt"/>
                <a:cs typeface="Times New Roman" pitchFamily="18" charset="0"/>
              </a:rPr>
              <a:t>x</a:t>
            </a:r>
            <a:r>
              <a:rPr lang="en-US" sz="3200">
                <a:latin typeface="+mj-lt"/>
                <a:cs typeface="Times New Roman" pitchFamily="18" charset="0"/>
              </a:rPr>
              <a:t> = k</a:t>
            </a:r>
            <a:r>
              <a:rPr lang="en-US" sz="3200" baseline="-25000">
                <a:latin typeface="+mj-lt"/>
                <a:cs typeface="Times New Roman" pitchFamily="18" charset="0"/>
              </a:rPr>
              <a:t>y</a:t>
            </a:r>
            <a:endParaRPr lang="en-US" sz="3200" baseline="-25000">
              <a:latin typeface="+mj-lt"/>
            </a:endParaRPr>
          </a:p>
        </p:txBody>
      </p:sp>
      <p:graphicFrame>
        <p:nvGraphicFramePr>
          <p:cNvPr id="1229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1355587"/>
              </p:ext>
            </p:extLst>
          </p:nvPr>
        </p:nvGraphicFramePr>
        <p:xfrm>
          <a:off x="1676400" y="2819400"/>
          <a:ext cx="52117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71520" imgH="253800" progId="Equation.3">
                  <p:embed/>
                </p:oleObj>
              </mc:Choice>
              <mc:Fallback>
                <p:oleObj name="Equation" r:id="rId2" imgW="2171520" imgH="2538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676400" y="2819400"/>
                        <a:ext cx="5211763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9032050"/>
              </p:ext>
            </p:extLst>
          </p:nvPr>
        </p:nvGraphicFramePr>
        <p:xfrm>
          <a:off x="3352800" y="3581400"/>
          <a:ext cx="49069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44440" imgH="253800" progId="Equation.3">
                  <p:embed/>
                </p:oleObj>
              </mc:Choice>
              <mc:Fallback>
                <p:oleObj name="Equation" r:id="rId4" imgW="2044440" imgH="2538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3352800" y="3581400"/>
                        <a:ext cx="4906963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9016634"/>
              </p:ext>
            </p:extLst>
          </p:nvPr>
        </p:nvGraphicFramePr>
        <p:xfrm>
          <a:off x="1676400" y="5105400"/>
          <a:ext cx="50371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60440" imgH="444240" progId="Equation.3">
                  <p:embed/>
                </p:oleObj>
              </mc:Choice>
              <mc:Fallback>
                <p:oleObj name="Equation" r:id="rId6" imgW="2260440" imgH="44424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676400" y="5105400"/>
                        <a:ext cx="5037138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F22158-D0C8-7E6F-4755-8A7983D35C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06ACA4C-E4D2-ECA8-26AD-CD95592BB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Boundary Conditions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3D7A88-121B-D70E-9F97-380D06885A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492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Boundary Conditions</a:t>
            </a:r>
          </a:p>
        </p:txBody>
      </p:sp>
      <p:sp>
        <p:nvSpPr>
          <p:cNvPr id="46083" name="Rectangle 6"/>
          <p:cNvSpPr>
            <a:spLocks noChangeArrowheads="1"/>
          </p:cNvSpPr>
          <p:nvPr/>
        </p:nvSpPr>
        <p:spPr bwMode="auto">
          <a:xfrm>
            <a:off x="1143000" y="2209800"/>
            <a:ext cx="5715000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+mj-lt"/>
              </a:rPr>
              <a:t>(1) Known head at boundary</a:t>
            </a:r>
          </a:p>
        </p:txBody>
      </p:sp>
      <p:sp>
        <p:nvSpPr>
          <p:cNvPr id="46084" name="Rectangle 8"/>
          <p:cNvSpPr>
            <a:spLocks noChangeArrowheads="1"/>
          </p:cNvSpPr>
          <p:nvPr/>
        </p:nvSpPr>
        <p:spPr bwMode="auto">
          <a:xfrm>
            <a:off x="1752600" y="3124200"/>
            <a:ext cx="5867400" cy="2062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3200">
                <a:latin typeface="+mj-lt"/>
              </a:rPr>
              <a:t>Simply use known head for h at node rather than solving for h using the equation we derived above.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/>
          <p:cNvSpPr/>
          <p:nvPr/>
        </p:nvSpPr>
        <p:spPr>
          <a:xfrm rot="16200000">
            <a:off x="2170113" y="2133600"/>
            <a:ext cx="533400" cy="2971800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Boundary Conditions, cont.</a:t>
            </a:r>
          </a:p>
        </p:txBody>
      </p:sp>
      <p:sp>
        <p:nvSpPr>
          <p:cNvPr id="13317" name="Rectangle 4"/>
          <p:cNvSpPr>
            <a:spLocks noChangeArrowheads="1"/>
          </p:cNvSpPr>
          <p:nvPr/>
        </p:nvSpPr>
        <p:spPr bwMode="auto">
          <a:xfrm>
            <a:off x="914400" y="2057400"/>
            <a:ext cx="5715000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+mj-lt"/>
              </a:rPr>
              <a:t>(2) No flow boundaries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0" y="299561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19" name="Rectangle 50"/>
          <p:cNvSpPr>
            <a:spLocks noChangeArrowheads="1"/>
          </p:cNvSpPr>
          <p:nvPr/>
        </p:nvSpPr>
        <p:spPr bwMode="auto">
          <a:xfrm>
            <a:off x="4791075" y="3032274"/>
            <a:ext cx="1407758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>
              <a:tabLst>
                <a:tab pos="2679700" algn="l"/>
                <a:tab pos="4800600" algn="l"/>
              </a:tabLst>
            </a:pPr>
            <a:r>
              <a:rPr lang="en-US">
                <a:latin typeface="+mj-lt"/>
                <a:cs typeface="Times New Roman" pitchFamily="18" charset="0"/>
              </a:rPr>
              <a:t>At node i:</a:t>
            </a:r>
            <a:endParaRPr lang="en-US">
              <a:latin typeface="+mj-lt"/>
            </a:endParaRPr>
          </a:p>
        </p:txBody>
      </p:sp>
      <p:sp>
        <p:nvSpPr>
          <p:cNvPr id="13320" name="Rectangle 52"/>
          <p:cNvSpPr>
            <a:spLocks noChangeArrowheads="1"/>
          </p:cNvSpPr>
          <p:nvPr/>
        </p:nvSpPr>
        <p:spPr bwMode="auto">
          <a:xfrm>
            <a:off x="5257800" y="3810000"/>
            <a:ext cx="979755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q</a:t>
            </a:r>
            <a:r>
              <a:rPr lang="en-US" baseline="-30000" dirty="0" err="1">
                <a:latin typeface="Arial" pitchFamily="34" charset="0"/>
                <a:cs typeface="Arial" pitchFamily="34" charset="0"/>
              </a:rPr>
              <a:t>y</a:t>
            </a:r>
            <a:r>
              <a:rPr lang="en-US" dirty="0">
                <a:latin typeface="Arial" pitchFamily="34" charset="0"/>
                <a:cs typeface="Arial" pitchFamily="34" charset="0"/>
              </a:rPr>
              <a:t> = 0</a:t>
            </a:r>
          </a:p>
        </p:txBody>
      </p:sp>
      <p:graphicFrame>
        <p:nvGraphicFramePr>
          <p:cNvPr id="13314" name="Object 53"/>
          <p:cNvGraphicFramePr>
            <a:graphicFrameLocks noChangeAspect="1"/>
          </p:cNvGraphicFramePr>
          <p:nvPr/>
        </p:nvGraphicFramePr>
        <p:xfrm>
          <a:off x="5410200" y="4548188"/>
          <a:ext cx="1489075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600" imgH="419040" progId="Equation.3">
                  <p:embed/>
                </p:oleObj>
              </mc:Choice>
              <mc:Fallback>
                <p:oleObj name="Equation" r:id="rId2" imgW="723600" imgH="419040" progId="Equation.3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5410200" y="4548188"/>
                        <a:ext cx="1489075" cy="862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Line 9"/>
          <p:cNvSpPr>
            <a:spLocks noChangeShapeType="1"/>
          </p:cNvSpPr>
          <p:nvPr/>
        </p:nvSpPr>
        <p:spPr bwMode="auto">
          <a:xfrm>
            <a:off x="879475" y="3892550"/>
            <a:ext cx="3082925" cy="1588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7" name="Line 14"/>
          <p:cNvSpPr>
            <a:spLocks noChangeShapeType="1"/>
          </p:cNvSpPr>
          <p:nvPr/>
        </p:nvSpPr>
        <p:spPr bwMode="auto">
          <a:xfrm flipH="1">
            <a:off x="2438400" y="3914775"/>
            <a:ext cx="0" cy="1044575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0" name="Rectangle 19"/>
          <p:cNvSpPr>
            <a:spLocks noChangeArrowheads="1"/>
          </p:cNvSpPr>
          <p:nvPr/>
        </p:nvSpPr>
        <p:spPr bwMode="auto">
          <a:xfrm>
            <a:off x="2533650" y="3933825"/>
            <a:ext cx="142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i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42" name="Rectangle 21"/>
          <p:cNvSpPr>
            <a:spLocks noChangeArrowheads="1"/>
          </p:cNvSpPr>
          <p:nvPr/>
        </p:nvSpPr>
        <p:spPr bwMode="auto">
          <a:xfrm>
            <a:off x="2595563" y="4784725"/>
            <a:ext cx="158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i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b</a:t>
            </a:r>
            <a:endParaRPr lang="en-US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43" name="Rectangle 22"/>
          <p:cNvSpPr>
            <a:spLocks noChangeArrowheads="1"/>
          </p:cNvSpPr>
          <p:nvPr/>
        </p:nvSpPr>
        <p:spPr bwMode="auto">
          <a:xfrm>
            <a:off x="990600" y="3990975"/>
            <a:ext cx="142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l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44" name="Rectangle 23"/>
          <p:cNvSpPr>
            <a:spLocks noChangeArrowheads="1"/>
          </p:cNvSpPr>
          <p:nvPr/>
        </p:nvSpPr>
        <p:spPr bwMode="auto">
          <a:xfrm>
            <a:off x="3948113" y="3914775"/>
            <a:ext cx="2143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r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45" name="Rectangle 8"/>
          <p:cNvSpPr>
            <a:spLocks noChangeArrowheads="1"/>
          </p:cNvSpPr>
          <p:nvPr/>
        </p:nvSpPr>
        <p:spPr bwMode="auto">
          <a:xfrm>
            <a:off x="2344738" y="3800475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6" name="Rectangle 10"/>
          <p:cNvSpPr>
            <a:spLocks noChangeArrowheads="1"/>
          </p:cNvSpPr>
          <p:nvPr/>
        </p:nvSpPr>
        <p:spPr bwMode="auto">
          <a:xfrm>
            <a:off x="3810004" y="3800475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7" name="Rectangle 11"/>
          <p:cNvSpPr>
            <a:spLocks noChangeArrowheads="1"/>
          </p:cNvSpPr>
          <p:nvPr/>
        </p:nvSpPr>
        <p:spPr bwMode="auto">
          <a:xfrm>
            <a:off x="879479" y="3800475"/>
            <a:ext cx="185738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8" name="Rectangle 12"/>
          <p:cNvSpPr>
            <a:spLocks noChangeArrowheads="1"/>
          </p:cNvSpPr>
          <p:nvPr/>
        </p:nvSpPr>
        <p:spPr bwMode="auto">
          <a:xfrm>
            <a:off x="2344742" y="4775200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Introduction</a:t>
            </a:r>
          </a:p>
        </p:txBody>
      </p:sp>
      <p:sp>
        <p:nvSpPr>
          <p:cNvPr id="1028" name="Rectangle 5"/>
          <p:cNvSpPr>
            <a:spLocks noChangeArrowheads="1"/>
          </p:cNvSpPr>
          <p:nvPr/>
        </p:nvSpPr>
        <p:spPr bwMode="auto">
          <a:xfrm>
            <a:off x="0" y="31432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26" name="Object 7"/>
          <p:cNvGraphicFramePr>
            <a:graphicFrameLocks noChangeAspect="1"/>
          </p:cNvGraphicFramePr>
          <p:nvPr/>
        </p:nvGraphicFramePr>
        <p:xfrm>
          <a:off x="2209800" y="4419600"/>
          <a:ext cx="4354513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9720" imgH="444240" progId="Equation.3">
                  <p:embed/>
                </p:oleObj>
              </mc:Choice>
              <mc:Fallback>
                <p:oleObj name="Equation" r:id="rId2" imgW="1269720" imgH="4442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2209800" y="4419600"/>
                        <a:ext cx="4354513" cy="152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TextBox 10"/>
          <p:cNvSpPr txBox="1">
            <a:spLocks noChangeArrowheads="1"/>
          </p:cNvSpPr>
          <p:nvPr/>
        </p:nvSpPr>
        <p:spPr bwMode="auto">
          <a:xfrm>
            <a:off x="990600" y="1828800"/>
            <a:ext cx="65532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Corbel" pitchFamily="34" charset="0"/>
              </a:rPr>
              <a:t>Flow nets and analytical solutions can only be used for simple problems. For problems with complex geometry or soil conditions we typically use a numerical method to find a solution to our governing equation.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/>
          <p:cNvSpPr/>
          <p:nvPr/>
        </p:nvSpPr>
        <p:spPr>
          <a:xfrm rot="16200000">
            <a:off x="2514600" y="2278063"/>
            <a:ext cx="533400" cy="2971800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No-Flow Boundaries, cont.</a:t>
            </a:r>
          </a:p>
        </p:txBody>
      </p:sp>
      <p:sp>
        <p:nvSpPr>
          <p:cNvPr id="14341" name="Rectangle 7"/>
          <p:cNvSpPr>
            <a:spLocks noChangeArrowheads="1"/>
          </p:cNvSpPr>
          <p:nvPr/>
        </p:nvSpPr>
        <p:spPr bwMode="auto">
          <a:xfrm>
            <a:off x="838200" y="1978968"/>
            <a:ext cx="3807453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>
              <a:tabLst>
                <a:tab pos="2679700" algn="l"/>
                <a:tab pos="4800600" algn="l"/>
              </a:tabLst>
            </a:pPr>
            <a:r>
              <a:rPr lang="en-US" dirty="0">
                <a:latin typeface="+mj-lt"/>
                <a:cs typeface="Times New Roman" pitchFamily="18" charset="0"/>
              </a:rPr>
              <a:t>Consider an imaginary node:</a:t>
            </a:r>
            <a:endParaRPr lang="en-US" dirty="0">
              <a:latin typeface="+mj-lt"/>
            </a:endParaRPr>
          </a:p>
        </p:txBody>
      </p:sp>
      <p:sp>
        <p:nvSpPr>
          <p:cNvPr id="14342" name="Rectangle 8"/>
          <p:cNvSpPr>
            <a:spLocks noChangeArrowheads="1"/>
          </p:cNvSpPr>
          <p:nvPr/>
        </p:nvSpPr>
        <p:spPr bwMode="auto">
          <a:xfrm>
            <a:off x="0" y="401478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43" name="Rectangle 9"/>
          <p:cNvSpPr>
            <a:spLocks noChangeArrowheads="1"/>
          </p:cNvSpPr>
          <p:nvPr/>
        </p:nvSpPr>
        <p:spPr bwMode="auto">
          <a:xfrm>
            <a:off x="5943600" y="2588568"/>
            <a:ext cx="1293944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>
              <a:tabLst>
                <a:tab pos="2679700" algn="l"/>
                <a:tab pos="4800600" algn="l"/>
              </a:tabLst>
            </a:pPr>
            <a:r>
              <a:rPr lang="en-US">
                <a:latin typeface="+mj-lt"/>
                <a:cs typeface="Times New Roman" pitchFamily="18" charset="0"/>
              </a:rPr>
              <a:t> if h</a:t>
            </a:r>
            <a:r>
              <a:rPr lang="en-US" baseline="-30000">
                <a:latin typeface="+mj-lt"/>
                <a:cs typeface="Times New Roman" pitchFamily="18" charset="0"/>
              </a:rPr>
              <a:t>a</a:t>
            </a:r>
            <a:r>
              <a:rPr lang="en-US">
                <a:latin typeface="+mj-lt"/>
                <a:cs typeface="Times New Roman" pitchFamily="18" charset="0"/>
              </a:rPr>
              <a:t> = h</a:t>
            </a:r>
            <a:r>
              <a:rPr lang="en-US" baseline="-30000">
                <a:latin typeface="+mj-lt"/>
                <a:cs typeface="Times New Roman" pitchFamily="18" charset="0"/>
              </a:rPr>
              <a:t>b</a:t>
            </a:r>
            <a:endParaRPr lang="en-US">
              <a:latin typeface="+mj-lt"/>
            </a:endParaRPr>
          </a:p>
        </p:txBody>
      </p:sp>
      <p:sp>
        <p:nvSpPr>
          <p:cNvPr id="53" name="Line 9"/>
          <p:cNvSpPr>
            <a:spLocks noChangeShapeType="1"/>
          </p:cNvSpPr>
          <p:nvPr/>
        </p:nvSpPr>
        <p:spPr bwMode="auto">
          <a:xfrm>
            <a:off x="1219200" y="4038600"/>
            <a:ext cx="3082925" cy="1588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5" name="Rectangle 19"/>
          <p:cNvSpPr>
            <a:spLocks noChangeArrowheads="1"/>
          </p:cNvSpPr>
          <p:nvPr/>
        </p:nvSpPr>
        <p:spPr bwMode="auto">
          <a:xfrm>
            <a:off x="2873375" y="4079875"/>
            <a:ext cx="142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i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56" name="Rectangle 21"/>
          <p:cNvSpPr>
            <a:spLocks noChangeArrowheads="1"/>
          </p:cNvSpPr>
          <p:nvPr/>
        </p:nvSpPr>
        <p:spPr bwMode="auto">
          <a:xfrm>
            <a:off x="2935288" y="4930775"/>
            <a:ext cx="2651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b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57" name="Rectangle 22"/>
          <p:cNvSpPr>
            <a:spLocks noChangeArrowheads="1"/>
          </p:cNvSpPr>
          <p:nvPr/>
        </p:nvSpPr>
        <p:spPr bwMode="auto">
          <a:xfrm>
            <a:off x="1330325" y="4137025"/>
            <a:ext cx="142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l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58" name="Rectangle 23"/>
          <p:cNvSpPr>
            <a:spLocks noChangeArrowheads="1"/>
          </p:cNvSpPr>
          <p:nvPr/>
        </p:nvSpPr>
        <p:spPr bwMode="auto">
          <a:xfrm>
            <a:off x="4287838" y="4060825"/>
            <a:ext cx="2143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r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60" name="Rectangle 10"/>
          <p:cNvSpPr>
            <a:spLocks noChangeArrowheads="1"/>
          </p:cNvSpPr>
          <p:nvPr/>
        </p:nvSpPr>
        <p:spPr bwMode="auto">
          <a:xfrm>
            <a:off x="4149725" y="3946525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1" name="Rectangle 11"/>
          <p:cNvSpPr>
            <a:spLocks noChangeArrowheads="1"/>
          </p:cNvSpPr>
          <p:nvPr/>
        </p:nvSpPr>
        <p:spPr bwMode="auto">
          <a:xfrm>
            <a:off x="1219200" y="3946525"/>
            <a:ext cx="185738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4355" name="Group 62"/>
          <p:cNvGrpSpPr>
            <a:grpSpLocks/>
          </p:cNvGrpSpPr>
          <p:nvPr/>
        </p:nvGrpSpPr>
        <p:grpSpPr bwMode="auto">
          <a:xfrm>
            <a:off x="2684463" y="4060825"/>
            <a:ext cx="184150" cy="1044575"/>
            <a:chOff x="2684463" y="4060825"/>
            <a:chExt cx="184150" cy="1044575"/>
          </a:xfrm>
        </p:grpSpPr>
        <p:sp>
          <p:nvSpPr>
            <p:cNvPr id="54" name="Line 14"/>
            <p:cNvSpPr>
              <a:spLocks noChangeShapeType="1"/>
            </p:cNvSpPr>
            <p:nvPr/>
          </p:nvSpPr>
          <p:spPr bwMode="auto">
            <a:xfrm flipH="1">
              <a:off x="2778125" y="4060825"/>
              <a:ext cx="0" cy="1044575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Rectangle 12"/>
            <p:cNvSpPr>
              <a:spLocks noChangeArrowheads="1"/>
            </p:cNvSpPr>
            <p:nvPr/>
          </p:nvSpPr>
          <p:spPr bwMode="auto">
            <a:xfrm>
              <a:off x="2684463" y="4921250"/>
              <a:ext cx="184150" cy="18415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5" name="Line 14"/>
          <p:cNvSpPr>
            <a:spLocks noChangeShapeType="1"/>
          </p:cNvSpPr>
          <p:nvPr/>
        </p:nvSpPr>
        <p:spPr bwMode="auto">
          <a:xfrm flipH="1" flipV="1">
            <a:off x="2779713" y="2971800"/>
            <a:ext cx="0" cy="1044575"/>
          </a:xfrm>
          <a:prstGeom prst="line">
            <a:avLst/>
          </a:prstGeom>
          <a:ln>
            <a:prstDash val="sysDash"/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6" name="Rectangle 12"/>
          <p:cNvSpPr>
            <a:spLocks noChangeArrowheads="1"/>
          </p:cNvSpPr>
          <p:nvPr/>
        </p:nvSpPr>
        <p:spPr bwMode="auto">
          <a:xfrm flipV="1">
            <a:off x="2686050" y="2971800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2684463" y="3946525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7" name="Rectangle 17"/>
          <p:cNvSpPr>
            <a:spLocks noChangeArrowheads="1"/>
          </p:cNvSpPr>
          <p:nvPr/>
        </p:nvSpPr>
        <p:spPr bwMode="auto">
          <a:xfrm>
            <a:off x="2286000" y="3276600"/>
            <a:ext cx="327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Symbol" pitchFamily="18" charset="2"/>
              </a:rPr>
              <a:t>D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y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68" name="Rectangle 17"/>
          <p:cNvSpPr>
            <a:spLocks noChangeArrowheads="1"/>
          </p:cNvSpPr>
          <p:nvPr/>
        </p:nvSpPr>
        <p:spPr bwMode="auto">
          <a:xfrm>
            <a:off x="2286000" y="4267200"/>
            <a:ext cx="327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Symbol" pitchFamily="18" charset="2"/>
              </a:rPr>
              <a:t>D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y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69" name="Rectangle 21"/>
          <p:cNvSpPr>
            <a:spLocks noChangeArrowheads="1"/>
          </p:cNvSpPr>
          <p:nvPr/>
        </p:nvSpPr>
        <p:spPr bwMode="auto">
          <a:xfrm>
            <a:off x="2895600" y="2743200"/>
            <a:ext cx="2651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a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graphicFrame>
        <p:nvGraphicFramePr>
          <p:cNvPr id="14338" name="Object 42"/>
          <p:cNvGraphicFramePr>
            <a:graphicFrameLocks noChangeAspect="1"/>
          </p:cNvGraphicFramePr>
          <p:nvPr/>
        </p:nvGraphicFramePr>
        <p:xfrm>
          <a:off x="6324600" y="3429000"/>
          <a:ext cx="1219200" cy="108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800" imgH="419040" progId="Equation.3">
                  <p:embed/>
                </p:oleObj>
              </mc:Choice>
              <mc:Fallback>
                <p:oleObj name="Equation" r:id="rId2" imgW="469800" imgH="419040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6324600" y="3429000"/>
                        <a:ext cx="1219200" cy="1087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No-Flow, Cont.</a:t>
            </a:r>
          </a:p>
        </p:txBody>
      </p:sp>
      <p:sp>
        <p:nvSpPr>
          <p:cNvPr id="15365" name="Rectangle 7"/>
          <p:cNvSpPr>
            <a:spLocks noChangeArrowheads="1"/>
          </p:cNvSpPr>
          <p:nvPr/>
        </p:nvSpPr>
        <p:spPr bwMode="auto">
          <a:xfrm>
            <a:off x="1208088" y="1902332"/>
            <a:ext cx="6150466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>
              <a:tabLst>
                <a:tab pos="2679700" algn="l"/>
                <a:tab pos="4800600" algn="l"/>
              </a:tabLst>
            </a:pPr>
            <a:r>
              <a:rPr lang="en-US" sz="3200" dirty="0">
                <a:latin typeface="+mj-lt"/>
                <a:cs typeface="Times New Roman" pitchFamily="18" charset="0"/>
              </a:rPr>
              <a:t>Original equation (assume </a:t>
            </a:r>
            <a:r>
              <a:rPr lang="en-US" sz="3200" dirty="0">
                <a:latin typeface="Symbol" pitchFamily="18" charset="2"/>
                <a:cs typeface="Times New Roman" pitchFamily="18" charset="0"/>
              </a:rPr>
              <a:t>D</a:t>
            </a:r>
            <a:r>
              <a:rPr lang="en-US" sz="3200" dirty="0">
                <a:latin typeface="+mj-lt"/>
                <a:cs typeface="Times New Roman" pitchFamily="18" charset="0"/>
              </a:rPr>
              <a:t>x = </a:t>
            </a:r>
            <a:r>
              <a:rPr lang="en-US" sz="3200" dirty="0">
                <a:latin typeface="Symbol" pitchFamily="18" charset="2"/>
                <a:cs typeface="Times New Roman" pitchFamily="18" charset="0"/>
              </a:rPr>
              <a:t>D</a:t>
            </a:r>
            <a:r>
              <a:rPr lang="en-US" sz="3200" dirty="0">
                <a:latin typeface="+mj-lt"/>
                <a:cs typeface="Times New Roman" pitchFamily="18" charset="0"/>
              </a:rPr>
              <a:t>y):</a:t>
            </a:r>
            <a:endParaRPr lang="en-US" sz="3200" dirty="0">
              <a:latin typeface="+mj-lt"/>
            </a:endParaRPr>
          </a:p>
        </p:txBody>
      </p:sp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1208088" y="3837494"/>
            <a:ext cx="3550587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>
              <a:tabLst>
                <a:tab pos="2679700" algn="l"/>
                <a:tab pos="4800600" algn="l"/>
              </a:tabLst>
            </a:pPr>
            <a:r>
              <a:rPr lang="en-US" sz="3200" dirty="0">
                <a:latin typeface="+mj-lt"/>
                <a:cs typeface="Times New Roman" pitchFamily="18" charset="0"/>
              </a:rPr>
              <a:t>Substitute </a:t>
            </a:r>
            <a:r>
              <a:rPr lang="en-US" sz="3200" dirty="0" err="1">
                <a:latin typeface="+mj-lt"/>
                <a:cs typeface="Times New Roman" pitchFamily="18" charset="0"/>
              </a:rPr>
              <a:t>h</a:t>
            </a:r>
            <a:r>
              <a:rPr lang="en-US" sz="3200" baseline="-30000" dirty="0" err="1">
                <a:latin typeface="+mj-lt"/>
                <a:cs typeface="Times New Roman" pitchFamily="18" charset="0"/>
              </a:rPr>
              <a:t>b</a:t>
            </a:r>
            <a:r>
              <a:rPr lang="en-US" sz="3200" dirty="0">
                <a:latin typeface="+mj-lt"/>
                <a:cs typeface="Times New Roman" pitchFamily="18" charset="0"/>
              </a:rPr>
              <a:t> for h</a:t>
            </a:r>
            <a:r>
              <a:rPr lang="en-US" sz="3200" baseline="-30000" dirty="0">
                <a:latin typeface="+mj-lt"/>
                <a:cs typeface="Times New Roman" pitchFamily="18" charset="0"/>
              </a:rPr>
              <a:t>a</a:t>
            </a:r>
            <a:r>
              <a:rPr lang="en-US" sz="3200" dirty="0">
                <a:latin typeface="+mj-lt"/>
                <a:cs typeface="Times New Roman" pitchFamily="18" charset="0"/>
              </a:rPr>
              <a:t>: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15362" name="Object 9"/>
          <p:cNvGraphicFramePr>
            <a:graphicFrameLocks noChangeAspect="1"/>
          </p:cNvGraphicFramePr>
          <p:nvPr/>
        </p:nvGraphicFramePr>
        <p:xfrm>
          <a:off x="1752600" y="2667000"/>
          <a:ext cx="3505200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280" imgH="393480" progId="Equation.3">
                  <p:embed/>
                </p:oleObj>
              </mc:Choice>
              <mc:Fallback>
                <p:oleObj name="Equation" r:id="rId2" imgW="1511280" imgH="393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752600" y="2667000"/>
                        <a:ext cx="3505200" cy="912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10"/>
          <p:cNvGraphicFramePr>
            <a:graphicFrameLocks noChangeAspect="1"/>
          </p:cNvGraphicFramePr>
          <p:nvPr/>
        </p:nvGraphicFramePr>
        <p:xfrm>
          <a:off x="1828800" y="4800600"/>
          <a:ext cx="3760788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95280" imgH="393480" progId="Equation.3">
                  <p:embed/>
                </p:oleObj>
              </mc:Choice>
              <mc:Fallback>
                <p:oleObj name="Equation" r:id="rId4" imgW="1295280" imgH="393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828800" y="4800600"/>
                        <a:ext cx="3760788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Rectangle 154"/>
          <p:cNvSpPr/>
          <p:nvPr/>
        </p:nvSpPr>
        <p:spPr>
          <a:xfrm rot="16200000">
            <a:off x="1533525" y="1663701"/>
            <a:ext cx="517525" cy="1524000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3" name="Rectangle 152"/>
          <p:cNvSpPr/>
          <p:nvPr/>
        </p:nvSpPr>
        <p:spPr>
          <a:xfrm>
            <a:off x="2530475" y="2624138"/>
            <a:ext cx="517525" cy="1066800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Flow at a Corner</a:t>
            </a:r>
          </a:p>
        </p:txBody>
      </p:sp>
      <p:sp>
        <p:nvSpPr>
          <p:cNvPr id="16391" name="Rectangle 6"/>
          <p:cNvSpPr>
            <a:spLocks noChangeArrowheads="1"/>
          </p:cNvSpPr>
          <p:nvPr/>
        </p:nvSpPr>
        <p:spPr bwMode="auto">
          <a:xfrm>
            <a:off x="0" y="250507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82" name="AutoShape 70"/>
          <p:cNvSpPr>
            <a:spLocks noChangeArrowheads="1"/>
          </p:cNvSpPr>
          <p:nvPr/>
        </p:nvSpPr>
        <p:spPr bwMode="auto">
          <a:xfrm>
            <a:off x="3352800" y="2396093"/>
            <a:ext cx="1066800" cy="609600"/>
          </a:xfrm>
          <a:prstGeom prst="rightArrow">
            <a:avLst>
              <a:gd name="adj1" fmla="val 50000"/>
              <a:gd name="adj2" fmla="val 4375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95" name="Rectangle 81"/>
          <p:cNvSpPr>
            <a:spLocks noChangeArrowheads="1"/>
          </p:cNvSpPr>
          <p:nvPr/>
        </p:nvSpPr>
        <p:spPr bwMode="auto">
          <a:xfrm>
            <a:off x="0" y="303371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6" name="Rectangle 82"/>
          <p:cNvSpPr>
            <a:spLocks noChangeArrowheads="1"/>
          </p:cNvSpPr>
          <p:nvPr/>
        </p:nvSpPr>
        <p:spPr bwMode="auto">
          <a:xfrm>
            <a:off x="457200" y="4114800"/>
            <a:ext cx="1896673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 dirty="0">
                <a:latin typeface="+mj-lt"/>
              </a:rPr>
              <a:t>At node </a:t>
            </a:r>
            <a:r>
              <a:rPr lang="en-US" sz="3200" dirty="0" err="1">
                <a:latin typeface="+mj-lt"/>
              </a:rPr>
              <a:t>i</a:t>
            </a:r>
            <a:r>
              <a:rPr lang="en-US" sz="3200" dirty="0">
                <a:latin typeface="+mj-lt"/>
              </a:rPr>
              <a:t>: </a:t>
            </a:r>
          </a:p>
        </p:txBody>
      </p:sp>
      <p:sp>
        <p:nvSpPr>
          <p:cNvPr id="16397" name="Rectangle 84"/>
          <p:cNvSpPr>
            <a:spLocks noChangeArrowheads="1"/>
          </p:cNvSpPr>
          <p:nvPr/>
        </p:nvSpPr>
        <p:spPr bwMode="auto">
          <a:xfrm>
            <a:off x="0" y="303371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16398" name="Group 151"/>
          <p:cNvGrpSpPr>
            <a:grpSpLocks/>
          </p:cNvGrpSpPr>
          <p:nvPr/>
        </p:nvGrpSpPr>
        <p:grpSpPr bwMode="auto">
          <a:xfrm>
            <a:off x="968375" y="2595563"/>
            <a:ext cx="1981200" cy="1352550"/>
            <a:chOff x="1600200" y="7299325"/>
            <a:chExt cx="1981200" cy="1353582"/>
          </a:xfrm>
        </p:grpSpPr>
        <p:sp>
          <p:nvSpPr>
            <p:cNvPr id="105" name="Line 9"/>
            <p:cNvSpPr>
              <a:spLocks noChangeShapeType="1"/>
            </p:cNvSpPr>
            <p:nvPr/>
          </p:nvSpPr>
          <p:spPr bwMode="auto">
            <a:xfrm>
              <a:off x="1600200" y="7391470"/>
              <a:ext cx="15240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Rectangle 19"/>
            <p:cNvSpPr>
              <a:spLocks noChangeArrowheads="1"/>
            </p:cNvSpPr>
            <p:nvPr/>
          </p:nvSpPr>
          <p:spPr bwMode="auto">
            <a:xfrm>
              <a:off x="2841625" y="7480438"/>
              <a:ext cx="142875" cy="370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i="1" dirty="0" err="1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Calibri" pitchFamily="34" charset="0"/>
                </a:rPr>
                <a:t>i</a:t>
              </a:r>
              <a:endPara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endParaRPr>
            </a:p>
          </p:txBody>
        </p:sp>
        <p:sp>
          <p:nvSpPr>
            <p:cNvPr id="107" name="Rectangle 21"/>
            <p:cNvSpPr>
              <a:spLocks noChangeArrowheads="1"/>
            </p:cNvSpPr>
            <p:nvPr/>
          </p:nvSpPr>
          <p:spPr bwMode="auto">
            <a:xfrm>
              <a:off x="3316288" y="8284326"/>
              <a:ext cx="265112" cy="368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i="1" dirty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Calibri" pitchFamily="34" charset="0"/>
                </a:rPr>
                <a:t>b</a:t>
              </a:r>
              <a:endPara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endParaRPr>
            </a:p>
          </p:txBody>
        </p:sp>
        <p:sp>
          <p:nvSpPr>
            <p:cNvPr id="108" name="Rectangle 22"/>
            <p:cNvSpPr>
              <a:spLocks noChangeArrowheads="1"/>
            </p:cNvSpPr>
            <p:nvPr/>
          </p:nvSpPr>
          <p:spPr bwMode="auto">
            <a:xfrm>
              <a:off x="1711325" y="7489970"/>
              <a:ext cx="142875" cy="368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i="1" dirty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Calibri" pitchFamily="34" charset="0"/>
                </a:rPr>
                <a:t>l</a:t>
              </a:r>
              <a:endPara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endParaRPr>
            </a:p>
          </p:txBody>
        </p:sp>
        <p:sp>
          <p:nvSpPr>
            <p:cNvPr id="111" name="Rectangle 11"/>
            <p:cNvSpPr>
              <a:spLocks noChangeArrowheads="1"/>
            </p:cNvSpPr>
            <p:nvPr/>
          </p:nvSpPr>
          <p:spPr bwMode="auto">
            <a:xfrm>
              <a:off x="1600200" y="7299325"/>
              <a:ext cx="185738" cy="18415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6430" name="Group 111"/>
            <p:cNvGrpSpPr>
              <a:grpSpLocks/>
            </p:cNvGrpSpPr>
            <p:nvPr/>
          </p:nvGrpSpPr>
          <p:grpSpPr bwMode="auto">
            <a:xfrm>
              <a:off x="3065463" y="7413625"/>
              <a:ext cx="184150" cy="1044575"/>
              <a:chOff x="2684463" y="4060825"/>
              <a:chExt cx="184150" cy="1044575"/>
            </a:xfrm>
          </p:grpSpPr>
          <p:sp>
            <p:nvSpPr>
              <p:cNvPr id="113" name="Line 14"/>
              <p:cNvSpPr>
                <a:spLocks noChangeShapeType="1"/>
              </p:cNvSpPr>
              <p:nvPr/>
            </p:nvSpPr>
            <p:spPr bwMode="auto">
              <a:xfrm flipH="1">
                <a:off x="2778125" y="4060912"/>
                <a:ext cx="0" cy="1043782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4" name="Rectangle 12"/>
              <p:cNvSpPr>
                <a:spLocks noChangeArrowheads="1"/>
              </p:cNvSpPr>
              <p:nvPr/>
            </p:nvSpPr>
            <p:spPr bwMode="auto">
              <a:xfrm>
                <a:off x="2684463" y="4921250"/>
                <a:ext cx="184150" cy="18415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7" name="Rectangle 8"/>
            <p:cNvSpPr>
              <a:spLocks noChangeArrowheads="1"/>
            </p:cNvSpPr>
            <p:nvPr/>
          </p:nvSpPr>
          <p:spPr bwMode="auto">
            <a:xfrm>
              <a:off x="3065463" y="7299325"/>
              <a:ext cx="184150" cy="18429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64" name="Rectangle 163"/>
          <p:cNvSpPr/>
          <p:nvPr/>
        </p:nvSpPr>
        <p:spPr>
          <a:xfrm>
            <a:off x="6835775" y="2921000"/>
            <a:ext cx="517525" cy="1066800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5" name="Rectangle 164"/>
          <p:cNvSpPr/>
          <p:nvPr/>
        </p:nvSpPr>
        <p:spPr>
          <a:xfrm rot="16200000">
            <a:off x="5803900" y="1897063"/>
            <a:ext cx="517525" cy="1524000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6" name="Line 9"/>
          <p:cNvSpPr>
            <a:spLocks noChangeShapeType="1"/>
          </p:cNvSpPr>
          <p:nvPr/>
        </p:nvSpPr>
        <p:spPr bwMode="auto">
          <a:xfrm>
            <a:off x="6781800" y="2928938"/>
            <a:ext cx="1530350" cy="0"/>
          </a:xfrm>
          <a:prstGeom prst="line">
            <a:avLst/>
          </a:prstGeom>
          <a:ln>
            <a:prstDash val="sysDash"/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7" name="Line 9"/>
          <p:cNvSpPr>
            <a:spLocks noChangeShapeType="1"/>
          </p:cNvSpPr>
          <p:nvPr/>
        </p:nvSpPr>
        <p:spPr bwMode="auto">
          <a:xfrm>
            <a:off x="5257800" y="2928938"/>
            <a:ext cx="153035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8" name="Rectangle 19"/>
          <p:cNvSpPr>
            <a:spLocks noChangeArrowheads="1"/>
          </p:cNvSpPr>
          <p:nvPr/>
        </p:nvSpPr>
        <p:spPr bwMode="auto">
          <a:xfrm>
            <a:off x="6911975" y="2970213"/>
            <a:ext cx="1428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i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169" name="Rectangle 21"/>
          <p:cNvSpPr>
            <a:spLocks noChangeArrowheads="1"/>
          </p:cNvSpPr>
          <p:nvPr/>
        </p:nvSpPr>
        <p:spPr bwMode="auto">
          <a:xfrm>
            <a:off x="6973888" y="3821113"/>
            <a:ext cx="2651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b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170" name="Rectangle 22"/>
          <p:cNvSpPr>
            <a:spLocks noChangeArrowheads="1"/>
          </p:cNvSpPr>
          <p:nvPr/>
        </p:nvSpPr>
        <p:spPr bwMode="auto">
          <a:xfrm>
            <a:off x="5368925" y="3027363"/>
            <a:ext cx="1428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l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171" name="Rectangle 23"/>
          <p:cNvSpPr>
            <a:spLocks noChangeArrowheads="1"/>
          </p:cNvSpPr>
          <p:nvPr/>
        </p:nvSpPr>
        <p:spPr bwMode="auto">
          <a:xfrm>
            <a:off x="8326438" y="2951163"/>
            <a:ext cx="214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r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172" name="Rectangle 10"/>
          <p:cNvSpPr>
            <a:spLocks noChangeArrowheads="1"/>
          </p:cNvSpPr>
          <p:nvPr/>
        </p:nvSpPr>
        <p:spPr bwMode="auto">
          <a:xfrm>
            <a:off x="8188325" y="2836863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3" name="Rectangle 11"/>
          <p:cNvSpPr>
            <a:spLocks noChangeArrowheads="1"/>
          </p:cNvSpPr>
          <p:nvPr/>
        </p:nvSpPr>
        <p:spPr bwMode="auto">
          <a:xfrm>
            <a:off x="5257800" y="2837418"/>
            <a:ext cx="185738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4" name="Line 14"/>
          <p:cNvSpPr>
            <a:spLocks noChangeShapeType="1"/>
          </p:cNvSpPr>
          <p:nvPr/>
        </p:nvSpPr>
        <p:spPr bwMode="auto">
          <a:xfrm flipH="1">
            <a:off x="6816725" y="2955925"/>
            <a:ext cx="0" cy="1006475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5" name="Rectangle 12"/>
          <p:cNvSpPr>
            <a:spLocks noChangeArrowheads="1"/>
          </p:cNvSpPr>
          <p:nvPr/>
        </p:nvSpPr>
        <p:spPr bwMode="auto">
          <a:xfrm>
            <a:off x="6723063" y="3888343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6" name="Line 14"/>
          <p:cNvSpPr>
            <a:spLocks noChangeShapeType="1"/>
          </p:cNvSpPr>
          <p:nvPr/>
        </p:nvSpPr>
        <p:spPr bwMode="auto">
          <a:xfrm flipH="1">
            <a:off x="6818313" y="1862138"/>
            <a:ext cx="0" cy="1006475"/>
          </a:xfrm>
          <a:prstGeom prst="line">
            <a:avLst/>
          </a:prstGeom>
          <a:ln>
            <a:prstDash val="sysDash"/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7" name="Rectangle 12"/>
          <p:cNvSpPr>
            <a:spLocks noChangeArrowheads="1"/>
          </p:cNvSpPr>
          <p:nvPr/>
        </p:nvSpPr>
        <p:spPr bwMode="auto">
          <a:xfrm flipV="1">
            <a:off x="6724650" y="1785938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8" name="Rectangle 8"/>
          <p:cNvSpPr>
            <a:spLocks noChangeArrowheads="1"/>
          </p:cNvSpPr>
          <p:nvPr/>
        </p:nvSpPr>
        <p:spPr bwMode="auto">
          <a:xfrm>
            <a:off x="6723063" y="2836863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9" name="Rectangle 17"/>
          <p:cNvSpPr>
            <a:spLocks noChangeArrowheads="1"/>
          </p:cNvSpPr>
          <p:nvPr/>
        </p:nvSpPr>
        <p:spPr bwMode="auto">
          <a:xfrm>
            <a:off x="6407150" y="2166938"/>
            <a:ext cx="327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Symbol" pitchFamily="18" charset="2"/>
              </a:rPr>
              <a:t>D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y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180" name="Rectangle 17"/>
          <p:cNvSpPr>
            <a:spLocks noChangeArrowheads="1"/>
          </p:cNvSpPr>
          <p:nvPr/>
        </p:nvSpPr>
        <p:spPr bwMode="auto">
          <a:xfrm>
            <a:off x="6407150" y="3157538"/>
            <a:ext cx="327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Symbol" pitchFamily="18" charset="2"/>
              </a:rPr>
              <a:t>D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y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181" name="Rectangle 21"/>
          <p:cNvSpPr>
            <a:spLocks noChangeArrowheads="1"/>
          </p:cNvSpPr>
          <p:nvPr/>
        </p:nvSpPr>
        <p:spPr bwMode="auto">
          <a:xfrm>
            <a:off x="6934200" y="1633538"/>
            <a:ext cx="2651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a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182" name="Rectangle 17"/>
          <p:cNvSpPr>
            <a:spLocks noChangeArrowheads="1"/>
          </p:cNvSpPr>
          <p:nvPr/>
        </p:nvSpPr>
        <p:spPr bwMode="auto">
          <a:xfrm>
            <a:off x="5797550" y="2540000"/>
            <a:ext cx="327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Symbol" pitchFamily="18" charset="2"/>
              </a:rPr>
              <a:t>D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x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183" name="Rectangle 17"/>
          <p:cNvSpPr>
            <a:spLocks noChangeArrowheads="1"/>
          </p:cNvSpPr>
          <p:nvPr/>
        </p:nvSpPr>
        <p:spPr bwMode="auto">
          <a:xfrm>
            <a:off x="7473950" y="2547938"/>
            <a:ext cx="327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Symbol" pitchFamily="18" charset="2"/>
              </a:rPr>
              <a:t>D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x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graphicFrame>
        <p:nvGraphicFramePr>
          <p:cNvPr id="16386" name="Object 85"/>
          <p:cNvGraphicFramePr>
            <a:graphicFrameLocks noChangeAspect="1"/>
          </p:cNvGraphicFramePr>
          <p:nvPr/>
        </p:nvGraphicFramePr>
        <p:xfrm>
          <a:off x="1447801" y="4543772"/>
          <a:ext cx="6172199" cy="10950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61960" imgH="419040" progId="Equation.3">
                  <p:embed/>
                </p:oleObj>
              </mc:Choice>
              <mc:Fallback>
                <p:oleObj name="Equation" r:id="rId2" imgW="2361960" imgH="419040" progId="Equation.3">
                  <p:embed/>
                  <p:pic>
                    <p:nvPicPr>
                      <p:cNvPr id="0" name="Object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447801" y="4543772"/>
                        <a:ext cx="6172199" cy="109502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86"/>
          <p:cNvGraphicFramePr>
            <a:graphicFrameLocks noChangeAspect="1"/>
          </p:cNvGraphicFramePr>
          <p:nvPr/>
        </p:nvGraphicFramePr>
        <p:xfrm>
          <a:off x="1447799" y="5621867"/>
          <a:ext cx="6305973" cy="10837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38280" imgH="419040" progId="Equation.3">
                  <p:embed/>
                </p:oleObj>
              </mc:Choice>
              <mc:Fallback>
                <p:oleObj name="Equation" r:id="rId4" imgW="2438280" imgH="419040" progId="Equation.3">
                  <p:embed/>
                  <p:pic>
                    <p:nvPicPr>
                      <p:cNvPr id="0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447799" y="5621867"/>
                        <a:ext cx="6305973" cy="10837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Flow at a Corner, cont.</a:t>
            </a:r>
          </a:p>
        </p:txBody>
      </p:sp>
      <p:sp>
        <p:nvSpPr>
          <p:cNvPr id="17413" name="Rectangle 6"/>
          <p:cNvSpPr>
            <a:spLocks noChangeArrowheads="1"/>
          </p:cNvSpPr>
          <p:nvPr/>
        </p:nvSpPr>
        <p:spPr bwMode="auto">
          <a:xfrm>
            <a:off x="914400" y="1991054"/>
            <a:ext cx="2856872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>
              <a:tabLst>
                <a:tab pos="2679700" algn="l"/>
                <a:tab pos="4800600" algn="l"/>
              </a:tabLst>
            </a:pPr>
            <a:r>
              <a:rPr lang="en-US" sz="2800" dirty="0">
                <a:latin typeface="+mj-lt"/>
                <a:cs typeface="Times New Roman" pitchFamily="18" charset="0"/>
              </a:rPr>
              <a:t>Original equation:</a:t>
            </a:r>
            <a:endParaRPr lang="en-US" sz="2800" dirty="0">
              <a:latin typeface="+mj-lt"/>
            </a:endParaRPr>
          </a:p>
        </p:txBody>
      </p:sp>
      <p:sp>
        <p:nvSpPr>
          <p:cNvPr id="17414" name="Rectangle 7"/>
          <p:cNvSpPr>
            <a:spLocks noChangeArrowheads="1"/>
          </p:cNvSpPr>
          <p:nvPr/>
        </p:nvSpPr>
        <p:spPr bwMode="auto">
          <a:xfrm>
            <a:off x="914400" y="4157991"/>
            <a:ext cx="7473521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>
              <a:tabLst>
                <a:tab pos="2679700" algn="l"/>
                <a:tab pos="4800600" algn="l"/>
              </a:tabLst>
            </a:pPr>
            <a:r>
              <a:rPr lang="en-US" sz="2800" dirty="0">
                <a:latin typeface="+mj-lt"/>
                <a:cs typeface="Times New Roman" pitchFamily="18" charset="0"/>
              </a:rPr>
              <a:t>Substitute </a:t>
            </a:r>
            <a:r>
              <a:rPr lang="en-US" sz="2800" dirty="0" err="1">
                <a:latin typeface="+mj-lt"/>
                <a:cs typeface="Times New Roman" pitchFamily="18" charset="0"/>
              </a:rPr>
              <a:t>h</a:t>
            </a:r>
            <a:r>
              <a:rPr lang="en-US" sz="2800" baseline="-30000" dirty="0" err="1">
                <a:latin typeface="+mj-lt"/>
                <a:cs typeface="Times New Roman" pitchFamily="18" charset="0"/>
              </a:rPr>
              <a:t>b</a:t>
            </a:r>
            <a:r>
              <a:rPr lang="en-US" sz="2800" dirty="0">
                <a:latin typeface="+mj-lt"/>
                <a:cs typeface="Times New Roman" pitchFamily="18" charset="0"/>
              </a:rPr>
              <a:t> for h</a:t>
            </a:r>
            <a:r>
              <a:rPr lang="en-US" sz="2800" baseline="-30000" dirty="0">
                <a:latin typeface="+mj-lt"/>
                <a:cs typeface="Times New Roman" pitchFamily="18" charset="0"/>
              </a:rPr>
              <a:t>a</a:t>
            </a:r>
            <a:r>
              <a:rPr lang="en-US" sz="2800" dirty="0">
                <a:latin typeface="+mj-lt"/>
                <a:cs typeface="Times New Roman" pitchFamily="18" charset="0"/>
              </a:rPr>
              <a:t> and h</a:t>
            </a:r>
            <a:r>
              <a:rPr lang="en-US" sz="2800" baseline="-30000" dirty="0">
                <a:latin typeface="+mj-lt"/>
                <a:cs typeface="Times New Roman" pitchFamily="18" charset="0"/>
              </a:rPr>
              <a:t>l</a:t>
            </a:r>
            <a:r>
              <a:rPr lang="en-US" sz="2800" dirty="0">
                <a:latin typeface="+mj-lt"/>
                <a:cs typeface="Times New Roman" pitchFamily="18" charset="0"/>
              </a:rPr>
              <a:t> for h</a:t>
            </a:r>
            <a:r>
              <a:rPr lang="en-US" sz="2800" baseline="-30000" dirty="0">
                <a:latin typeface="+mj-lt"/>
                <a:cs typeface="Times New Roman" pitchFamily="18" charset="0"/>
              </a:rPr>
              <a:t>r</a:t>
            </a:r>
            <a:r>
              <a:rPr lang="en-US" sz="2800" dirty="0">
                <a:latin typeface="+mj-lt"/>
                <a:cs typeface="Times New Roman" pitchFamily="18" charset="0"/>
              </a:rPr>
              <a:t> (assume </a:t>
            </a:r>
            <a:r>
              <a:rPr lang="en-US" sz="2800" dirty="0" err="1">
                <a:latin typeface="Symbol" pitchFamily="18" charset="2"/>
                <a:cs typeface="Times New Roman" pitchFamily="18" charset="0"/>
              </a:rPr>
              <a:t>D</a:t>
            </a:r>
            <a:r>
              <a:rPr lang="en-US" sz="2800" dirty="0" err="1">
                <a:latin typeface="+mj-lt"/>
                <a:cs typeface="Times New Roman" pitchFamily="18" charset="0"/>
              </a:rPr>
              <a:t>x</a:t>
            </a:r>
            <a:r>
              <a:rPr lang="en-US" sz="2800" dirty="0">
                <a:latin typeface="+mj-lt"/>
                <a:cs typeface="Times New Roman" pitchFamily="18" charset="0"/>
              </a:rPr>
              <a:t> = </a:t>
            </a:r>
            <a:r>
              <a:rPr lang="en-US" sz="2800" dirty="0" err="1">
                <a:latin typeface="Symbol" pitchFamily="18" charset="2"/>
                <a:cs typeface="Times New Roman" pitchFamily="18" charset="0"/>
              </a:rPr>
              <a:t>D</a:t>
            </a:r>
            <a:r>
              <a:rPr lang="en-US" sz="2800" dirty="0" err="1">
                <a:latin typeface="+mj-lt"/>
                <a:cs typeface="Times New Roman" pitchFamily="18" charset="0"/>
              </a:rPr>
              <a:t>y</a:t>
            </a:r>
            <a:r>
              <a:rPr lang="en-US" sz="2800" dirty="0">
                <a:latin typeface="+mj-lt"/>
                <a:cs typeface="Times New Roman" pitchFamily="18" charset="0"/>
              </a:rPr>
              <a:t>):</a:t>
            </a:r>
            <a:endParaRPr lang="en-US" sz="28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410" name="Object 8"/>
              <p:cNvSpPr txBox="1"/>
              <p:nvPr/>
            </p:nvSpPr>
            <p:spPr bwMode="black">
              <a:xfrm>
                <a:off x="1600199" y="2590800"/>
                <a:ext cx="4679951" cy="1219200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2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32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</m:sSub>
                      <m:r>
                        <a:rPr lang="en-US" sz="32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d>
                        <m:dPr>
                          <m:ctrlP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200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3200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l</m:t>
                              </m:r>
                            </m:sub>
                          </m:sSub>
                          <m:r>
                            <a:rPr lang="en-US" sz="32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200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3200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b</m:t>
                              </m:r>
                            </m:sub>
                          </m:sSub>
                          <m:r>
                            <a:rPr lang="en-US" sz="32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200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3200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r</m:t>
                              </m:r>
                            </m:sub>
                          </m:sSub>
                          <m:r>
                            <a:rPr lang="en-US" sz="32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200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3200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7410" name="Object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black">
              <a:xfrm>
                <a:off x="1600199" y="2590800"/>
                <a:ext cx="4679951" cy="12192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411" name="Object 9"/>
              <p:cNvSpPr txBox="1"/>
              <p:nvPr/>
            </p:nvSpPr>
            <p:spPr bwMode="black">
              <a:xfrm>
                <a:off x="1676400" y="4953000"/>
                <a:ext cx="6553200" cy="1143000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600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600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lang="en-US" sz="3600" i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6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d>
                      <m:dPr>
                        <m:ctrlPr>
                          <a:rPr lang="en-US" sz="3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sSub>
                          <m:sSubPr>
                            <m:ctrlPr>
                              <a:rPr lang="en-US" sz="3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6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36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l</m:t>
                            </m:r>
                          </m:sub>
                        </m:sSub>
                        <m:r>
                          <a:rPr lang="en-US" sz="3600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  <m:sSub>
                          <m:sSubPr>
                            <m:ctrlPr>
                              <a:rPr lang="en-US" sz="3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6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36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b</m:t>
                            </m:r>
                          </m:sub>
                        </m:sSub>
                      </m:e>
                    </m:d>
                    <m:r>
                      <a:rPr lang="en-US" sz="3600" i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dirty="0"/>
                  <a:t>=</a:t>
                </a:r>
                <a:r>
                  <a:rPr lang="en-US" sz="36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US" sz="3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6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36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l</m:t>
                            </m:r>
                          </m:sub>
                        </m:sSub>
                        <m:r>
                          <a:rPr lang="en-US" sz="3600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3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6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36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b</m:t>
                            </m:r>
                          </m:sub>
                        </m:sSub>
                      </m:e>
                    </m:d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17411" name="Object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black">
              <a:xfrm>
                <a:off x="1676400" y="4953000"/>
                <a:ext cx="6553200" cy="11430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reeform 63"/>
          <p:cNvSpPr>
            <a:spLocks/>
          </p:cNvSpPr>
          <p:nvPr/>
        </p:nvSpPr>
        <p:spPr bwMode="auto">
          <a:xfrm>
            <a:off x="5410200" y="4267200"/>
            <a:ext cx="1600200" cy="1066800"/>
          </a:xfrm>
          <a:custGeom>
            <a:avLst/>
            <a:gdLst>
              <a:gd name="T0" fmla="*/ 0 w 1008"/>
              <a:gd name="T1" fmla="*/ 2147483647 h 672"/>
              <a:gd name="T2" fmla="*/ 0 w 1008"/>
              <a:gd name="T3" fmla="*/ 2147483647 h 672"/>
              <a:gd name="T4" fmla="*/ 2147483647 w 1008"/>
              <a:gd name="T5" fmla="*/ 2147483647 h 672"/>
              <a:gd name="T6" fmla="*/ 2147483647 w 1008"/>
              <a:gd name="T7" fmla="*/ 0 h 672"/>
              <a:gd name="T8" fmla="*/ 2147483647 w 1008"/>
              <a:gd name="T9" fmla="*/ 0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08"/>
              <a:gd name="T16" fmla="*/ 0 h 672"/>
              <a:gd name="T17" fmla="*/ 1008 w 1008"/>
              <a:gd name="T18" fmla="*/ 672 h 6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08" h="672">
                <a:moveTo>
                  <a:pt x="0" y="336"/>
                </a:moveTo>
                <a:lnTo>
                  <a:pt x="0" y="672"/>
                </a:lnTo>
                <a:lnTo>
                  <a:pt x="1008" y="672"/>
                </a:lnTo>
                <a:lnTo>
                  <a:pt x="1008" y="0"/>
                </a:lnTo>
                <a:lnTo>
                  <a:pt x="480" y="0"/>
                </a:lnTo>
              </a:path>
            </a:pathLst>
          </a:custGeom>
          <a:noFill/>
          <a:ln w="19050">
            <a:solidFill>
              <a:schemeClr val="tx1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91" name="AutoShape 64"/>
          <p:cNvSpPr>
            <a:spLocks noChangeArrowheads="1"/>
          </p:cNvSpPr>
          <p:nvPr/>
        </p:nvSpPr>
        <p:spPr bwMode="auto">
          <a:xfrm>
            <a:off x="5137150" y="4953000"/>
            <a:ext cx="685800" cy="228600"/>
          </a:xfrm>
          <a:prstGeom prst="rightArrow">
            <a:avLst>
              <a:gd name="adj1" fmla="val 50000"/>
              <a:gd name="adj2" fmla="val 75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" name="AutoShape 65"/>
          <p:cNvSpPr>
            <a:spLocks noChangeArrowheads="1"/>
          </p:cNvSpPr>
          <p:nvPr/>
        </p:nvSpPr>
        <p:spPr bwMode="auto">
          <a:xfrm>
            <a:off x="6629400" y="4691063"/>
            <a:ext cx="685800" cy="228600"/>
          </a:xfrm>
          <a:prstGeom prst="rightArrow">
            <a:avLst>
              <a:gd name="adj1" fmla="val 50000"/>
              <a:gd name="adj2" fmla="val 75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3" name="AutoShape 67"/>
          <p:cNvSpPr>
            <a:spLocks noChangeArrowheads="1"/>
          </p:cNvSpPr>
          <p:nvPr/>
        </p:nvSpPr>
        <p:spPr bwMode="auto">
          <a:xfrm rot="16200000">
            <a:off x="5981700" y="514350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4" name="AutoShape 68"/>
          <p:cNvSpPr>
            <a:spLocks noChangeArrowheads="1"/>
          </p:cNvSpPr>
          <p:nvPr/>
        </p:nvSpPr>
        <p:spPr bwMode="auto">
          <a:xfrm rot="16200000">
            <a:off x="6362700" y="415290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5" name="Rectangle 69"/>
          <p:cNvSpPr>
            <a:spLocks noChangeArrowheads="1"/>
          </p:cNvSpPr>
          <p:nvPr/>
        </p:nvSpPr>
        <p:spPr bwMode="auto">
          <a:xfrm>
            <a:off x="6754813" y="3733800"/>
            <a:ext cx="2555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q</a:t>
            </a:r>
            <a:r>
              <a:rPr lang="en-US" baseline="-2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y</a:t>
            </a:r>
            <a:endParaRPr lang="en-US" baseline="-2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96" name="Rectangle 70"/>
          <p:cNvSpPr>
            <a:spLocks noChangeArrowheads="1"/>
          </p:cNvSpPr>
          <p:nvPr/>
        </p:nvSpPr>
        <p:spPr bwMode="auto">
          <a:xfrm>
            <a:off x="5105400" y="5105400"/>
            <a:ext cx="2508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q</a:t>
            </a:r>
            <a:r>
              <a:rPr lang="en-US" baseline="-2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x</a:t>
            </a:r>
            <a:endParaRPr lang="en-US" baseline="-2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 rot="16200000">
            <a:off x="1049338" y="2159000"/>
            <a:ext cx="1049338" cy="1455737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189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Flow at a Corner, Case 2</a:t>
            </a:r>
          </a:p>
        </p:txBody>
      </p:sp>
      <p:sp>
        <p:nvSpPr>
          <p:cNvPr id="47123" name="Rectangle 5"/>
          <p:cNvSpPr>
            <a:spLocks noChangeArrowheads="1"/>
          </p:cNvSpPr>
          <p:nvPr/>
        </p:nvSpPr>
        <p:spPr bwMode="auto">
          <a:xfrm>
            <a:off x="0" y="265747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124" name="Rectangle 37"/>
          <p:cNvSpPr>
            <a:spLocks noChangeArrowheads="1"/>
          </p:cNvSpPr>
          <p:nvPr/>
        </p:nvSpPr>
        <p:spPr bwMode="auto">
          <a:xfrm>
            <a:off x="4800600" y="2819400"/>
            <a:ext cx="34290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>
              <a:tabLst>
                <a:tab pos="2679700" algn="l"/>
                <a:tab pos="4800600" algn="l"/>
              </a:tabLst>
            </a:pPr>
            <a:r>
              <a:rPr lang="en-US" dirty="0">
                <a:latin typeface="+mj-lt"/>
                <a:cs typeface="Times New Roman" pitchFamily="18" charset="0"/>
              </a:rPr>
              <a:t>Consider derivation:</a:t>
            </a:r>
            <a:endParaRPr lang="en-US" dirty="0">
              <a:latin typeface="+mj-lt"/>
            </a:endParaRPr>
          </a:p>
        </p:txBody>
      </p:sp>
      <p:sp>
        <p:nvSpPr>
          <p:cNvPr id="47125" name="Rectangle 72"/>
          <p:cNvSpPr>
            <a:spLocks noChangeArrowheads="1"/>
          </p:cNvSpPr>
          <p:nvPr/>
        </p:nvSpPr>
        <p:spPr bwMode="auto">
          <a:xfrm>
            <a:off x="762000" y="5124271"/>
            <a:ext cx="2971800" cy="12003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+mj-lt"/>
                <a:cs typeface="Times New Roman" pitchFamily="18" charset="0"/>
              </a:rPr>
              <a:t>For this type of corner we use a different approach.</a:t>
            </a:r>
          </a:p>
        </p:txBody>
      </p:sp>
      <p:sp>
        <p:nvSpPr>
          <p:cNvPr id="62" name="Line 9"/>
          <p:cNvSpPr>
            <a:spLocks noChangeShapeType="1"/>
          </p:cNvSpPr>
          <p:nvPr/>
        </p:nvSpPr>
        <p:spPr bwMode="auto">
          <a:xfrm>
            <a:off x="762000" y="3429000"/>
            <a:ext cx="3082925" cy="1588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3" name="Line 14"/>
          <p:cNvSpPr>
            <a:spLocks noChangeShapeType="1"/>
          </p:cNvSpPr>
          <p:nvPr/>
        </p:nvSpPr>
        <p:spPr bwMode="auto">
          <a:xfrm>
            <a:off x="2319338" y="2362200"/>
            <a:ext cx="1587" cy="21336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4" name="Rectangle 19"/>
          <p:cNvSpPr>
            <a:spLocks noChangeArrowheads="1"/>
          </p:cNvSpPr>
          <p:nvPr/>
        </p:nvSpPr>
        <p:spPr bwMode="auto">
          <a:xfrm>
            <a:off x="2487613" y="3070225"/>
            <a:ext cx="69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i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i</a:t>
            </a:r>
            <a:endParaRPr lang="en-US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67" name="Rectangle 22"/>
          <p:cNvSpPr>
            <a:spLocks noChangeArrowheads="1"/>
          </p:cNvSpPr>
          <p:nvPr/>
        </p:nvSpPr>
        <p:spPr bwMode="auto">
          <a:xfrm>
            <a:off x="901700" y="2984500"/>
            <a:ext cx="69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l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68" name="Rectangle 23"/>
          <p:cNvSpPr>
            <a:spLocks noChangeArrowheads="1"/>
          </p:cNvSpPr>
          <p:nvPr/>
        </p:nvSpPr>
        <p:spPr bwMode="auto">
          <a:xfrm>
            <a:off x="3859213" y="2984500"/>
            <a:ext cx="1063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i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r</a:t>
            </a:r>
            <a:endParaRPr lang="en-US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69" name="Rectangle 8"/>
          <p:cNvSpPr>
            <a:spLocks noChangeArrowheads="1"/>
          </p:cNvSpPr>
          <p:nvPr/>
        </p:nvSpPr>
        <p:spPr bwMode="auto">
          <a:xfrm>
            <a:off x="2227263" y="3336925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0" name="Rectangle 10"/>
          <p:cNvSpPr>
            <a:spLocks noChangeArrowheads="1"/>
          </p:cNvSpPr>
          <p:nvPr/>
        </p:nvSpPr>
        <p:spPr bwMode="auto">
          <a:xfrm>
            <a:off x="3692525" y="3336925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" name="Rectangle 11"/>
          <p:cNvSpPr>
            <a:spLocks noChangeArrowheads="1"/>
          </p:cNvSpPr>
          <p:nvPr/>
        </p:nvSpPr>
        <p:spPr bwMode="auto">
          <a:xfrm>
            <a:off x="762000" y="3336925"/>
            <a:ext cx="185738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2" name="Rectangle 12"/>
          <p:cNvSpPr>
            <a:spLocks noChangeArrowheads="1"/>
          </p:cNvSpPr>
          <p:nvPr/>
        </p:nvSpPr>
        <p:spPr bwMode="auto">
          <a:xfrm>
            <a:off x="2227263" y="4387850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3" name="Rectangle 13"/>
          <p:cNvSpPr>
            <a:spLocks noChangeArrowheads="1"/>
          </p:cNvSpPr>
          <p:nvPr/>
        </p:nvSpPr>
        <p:spPr bwMode="auto">
          <a:xfrm>
            <a:off x="2216150" y="2286000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5" name="Rectangle 20"/>
          <p:cNvSpPr>
            <a:spLocks noChangeArrowheads="1"/>
          </p:cNvSpPr>
          <p:nvPr/>
        </p:nvSpPr>
        <p:spPr bwMode="auto">
          <a:xfrm>
            <a:off x="2411413" y="2189163"/>
            <a:ext cx="2555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a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76" name="Rectangle 21"/>
          <p:cNvSpPr>
            <a:spLocks noChangeArrowheads="1"/>
          </p:cNvSpPr>
          <p:nvPr/>
        </p:nvSpPr>
        <p:spPr bwMode="auto">
          <a:xfrm>
            <a:off x="2435225" y="4354513"/>
            <a:ext cx="2555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b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 rot="16200000">
            <a:off x="4951413" y="3530600"/>
            <a:ext cx="1049338" cy="1455737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189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8" name="Line 9"/>
          <p:cNvSpPr>
            <a:spLocks noChangeShapeType="1"/>
          </p:cNvSpPr>
          <p:nvPr/>
        </p:nvSpPr>
        <p:spPr bwMode="auto">
          <a:xfrm>
            <a:off x="4648200" y="4800600"/>
            <a:ext cx="15240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9" name="Line 14"/>
          <p:cNvSpPr>
            <a:spLocks noChangeShapeType="1"/>
          </p:cNvSpPr>
          <p:nvPr/>
        </p:nvSpPr>
        <p:spPr bwMode="auto">
          <a:xfrm>
            <a:off x="6205538" y="3733800"/>
            <a:ext cx="0" cy="10668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0" name="Rectangle 19"/>
          <p:cNvSpPr>
            <a:spLocks noChangeArrowheads="1"/>
          </p:cNvSpPr>
          <p:nvPr/>
        </p:nvSpPr>
        <p:spPr bwMode="auto">
          <a:xfrm>
            <a:off x="6373813" y="4441825"/>
            <a:ext cx="69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i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i</a:t>
            </a:r>
            <a:endParaRPr lang="en-US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81" name="Rectangle 22"/>
          <p:cNvSpPr>
            <a:spLocks noChangeArrowheads="1"/>
          </p:cNvSpPr>
          <p:nvPr/>
        </p:nvSpPr>
        <p:spPr bwMode="auto">
          <a:xfrm>
            <a:off x="4787900" y="4356100"/>
            <a:ext cx="69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l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82" name="Rectangle 23"/>
          <p:cNvSpPr>
            <a:spLocks noChangeArrowheads="1"/>
          </p:cNvSpPr>
          <p:nvPr/>
        </p:nvSpPr>
        <p:spPr bwMode="auto">
          <a:xfrm>
            <a:off x="7745413" y="4356100"/>
            <a:ext cx="1063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i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r</a:t>
            </a:r>
            <a:endParaRPr lang="en-US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83" name="Rectangle 8"/>
          <p:cNvSpPr>
            <a:spLocks noChangeArrowheads="1"/>
          </p:cNvSpPr>
          <p:nvPr/>
        </p:nvSpPr>
        <p:spPr bwMode="auto">
          <a:xfrm>
            <a:off x="6113463" y="4708525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4" name="Rectangle 10"/>
          <p:cNvSpPr>
            <a:spLocks noChangeArrowheads="1"/>
          </p:cNvSpPr>
          <p:nvPr/>
        </p:nvSpPr>
        <p:spPr bwMode="auto">
          <a:xfrm>
            <a:off x="7578725" y="4708525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5" name="Rectangle 11"/>
          <p:cNvSpPr>
            <a:spLocks noChangeArrowheads="1"/>
          </p:cNvSpPr>
          <p:nvPr/>
        </p:nvSpPr>
        <p:spPr bwMode="auto">
          <a:xfrm>
            <a:off x="4648200" y="4708525"/>
            <a:ext cx="185738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6" name="Rectangle 12"/>
          <p:cNvSpPr>
            <a:spLocks noChangeArrowheads="1"/>
          </p:cNvSpPr>
          <p:nvPr/>
        </p:nvSpPr>
        <p:spPr bwMode="auto">
          <a:xfrm>
            <a:off x="6113463" y="5759450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7" name="Rectangle 13"/>
          <p:cNvSpPr>
            <a:spLocks noChangeArrowheads="1"/>
          </p:cNvSpPr>
          <p:nvPr/>
        </p:nvSpPr>
        <p:spPr bwMode="auto">
          <a:xfrm>
            <a:off x="6102350" y="3657600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8" name="Rectangle 20"/>
          <p:cNvSpPr>
            <a:spLocks noChangeArrowheads="1"/>
          </p:cNvSpPr>
          <p:nvPr/>
        </p:nvSpPr>
        <p:spPr bwMode="auto">
          <a:xfrm>
            <a:off x="6297613" y="3560763"/>
            <a:ext cx="2555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a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89" name="Rectangle 21"/>
          <p:cNvSpPr>
            <a:spLocks noChangeArrowheads="1"/>
          </p:cNvSpPr>
          <p:nvPr/>
        </p:nvSpPr>
        <p:spPr bwMode="auto">
          <a:xfrm>
            <a:off x="6321425" y="5726113"/>
            <a:ext cx="2555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b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>
                <a:solidFill>
                  <a:schemeClr val="accent1">
                    <a:satMod val="150000"/>
                  </a:schemeClr>
                </a:solidFill>
              </a:rPr>
              <a:t>Flow at a Corner, Case 2 (cont.)</a:t>
            </a:r>
          </a:p>
        </p:txBody>
      </p:sp>
      <p:sp>
        <p:nvSpPr>
          <p:cNvPr id="18437" name="Rectangle 6"/>
          <p:cNvSpPr>
            <a:spLocks noChangeArrowheads="1"/>
          </p:cNvSpPr>
          <p:nvPr/>
        </p:nvSpPr>
        <p:spPr bwMode="auto">
          <a:xfrm>
            <a:off x="1371600" y="1748264"/>
            <a:ext cx="269016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>
              <a:tabLst>
                <a:tab pos="2679700" algn="l"/>
                <a:tab pos="4800600" algn="l"/>
              </a:tabLst>
            </a:pPr>
            <a:r>
              <a:rPr lang="en-US" dirty="0">
                <a:latin typeface="+mj-lt"/>
                <a:cs typeface="Times New Roman" pitchFamily="18" charset="0"/>
              </a:rPr>
              <a:t>Flow in:</a:t>
            </a:r>
            <a:endParaRPr lang="en-US" dirty="0">
              <a:latin typeface="+mj-lt"/>
            </a:endParaRPr>
          </a:p>
          <a:p>
            <a:pPr>
              <a:tabLst>
                <a:tab pos="2679700" algn="l"/>
                <a:tab pos="4800600" algn="l"/>
              </a:tabLst>
            </a:pPr>
            <a:r>
              <a:rPr lang="en-US" dirty="0">
                <a:latin typeface="Times" pitchFamily="18" charset="0"/>
                <a:cs typeface="Times New Roman" pitchFamily="18" charset="0"/>
              </a:rPr>
              <a:t> 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q</a:t>
            </a:r>
            <a:r>
              <a:rPr lang="en-US" baseline="-30000" dirty="0" err="1">
                <a:latin typeface="Arial" pitchFamily="34" charset="0"/>
                <a:cs typeface="Arial" pitchFamily="34" charset="0"/>
              </a:rPr>
              <a:t>in</a:t>
            </a:r>
            <a:r>
              <a:rPr lang="en-US" dirty="0">
                <a:latin typeface="Arial" pitchFamily="34" charset="0"/>
                <a:cs typeface="Arial" pitchFamily="34" charset="0"/>
              </a:rPr>
              <a:t> =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q</a:t>
            </a:r>
            <a:r>
              <a:rPr lang="en-US" baseline="-30000" dirty="0" err="1">
                <a:latin typeface="Arial" pitchFamily="34" charset="0"/>
                <a:cs typeface="Arial" pitchFamily="34" charset="0"/>
              </a:rPr>
              <a:t>left</a:t>
            </a:r>
            <a:r>
              <a:rPr lang="en-US" dirty="0">
                <a:latin typeface="Arial" pitchFamily="34" charset="0"/>
                <a:cs typeface="Arial" pitchFamily="34" charset="0"/>
              </a:rPr>
              <a:t> +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q</a:t>
            </a:r>
            <a:r>
              <a:rPr lang="en-US" baseline="-30000" dirty="0" err="1">
                <a:latin typeface="Arial" pitchFamily="34" charset="0"/>
                <a:cs typeface="Arial" pitchFamily="34" charset="0"/>
              </a:rPr>
              <a:t>bottom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8" name="Rectangle 7"/>
          <p:cNvSpPr>
            <a:spLocks noChangeArrowheads="1"/>
          </p:cNvSpPr>
          <p:nvPr/>
        </p:nvSpPr>
        <p:spPr bwMode="auto">
          <a:xfrm>
            <a:off x="1371600" y="3973939"/>
            <a:ext cx="2598788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>
              <a:tabLst>
                <a:tab pos="2679700" algn="l"/>
                <a:tab pos="4800600" algn="l"/>
              </a:tabLst>
            </a:pPr>
            <a:r>
              <a:rPr lang="en-US" dirty="0">
                <a:latin typeface="+mj-lt"/>
                <a:cs typeface="Times New Roman" pitchFamily="18" charset="0"/>
              </a:rPr>
              <a:t>Flow out:</a:t>
            </a:r>
            <a:endParaRPr lang="en-US" dirty="0">
              <a:latin typeface="+mj-lt"/>
            </a:endParaRPr>
          </a:p>
          <a:p>
            <a:pPr>
              <a:tabLst>
                <a:tab pos="2679700" algn="l"/>
                <a:tab pos="4800600" algn="l"/>
              </a:tabLst>
            </a:pPr>
            <a:r>
              <a:rPr lang="en-US" dirty="0">
                <a:latin typeface="Times" pitchFamily="18" charset="0"/>
                <a:cs typeface="Times New Roman" pitchFamily="18" charset="0"/>
              </a:rPr>
              <a:t> 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q</a:t>
            </a:r>
            <a:r>
              <a:rPr lang="en-US" baseline="-30000" dirty="0" err="1">
                <a:latin typeface="Arial" pitchFamily="34" charset="0"/>
                <a:cs typeface="Arial" pitchFamily="34" charset="0"/>
              </a:rPr>
              <a:t>out</a:t>
            </a:r>
            <a:r>
              <a:rPr lang="en-US" dirty="0">
                <a:latin typeface="Arial" pitchFamily="34" charset="0"/>
                <a:cs typeface="Arial" pitchFamily="34" charset="0"/>
              </a:rPr>
              <a:t> =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q</a:t>
            </a:r>
            <a:r>
              <a:rPr lang="en-US" baseline="-30000" dirty="0" err="1">
                <a:latin typeface="Arial" pitchFamily="34" charset="0"/>
                <a:cs typeface="Arial" pitchFamily="34" charset="0"/>
              </a:rPr>
              <a:t>right</a:t>
            </a:r>
            <a:r>
              <a:rPr lang="en-US" dirty="0">
                <a:latin typeface="Arial" pitchFamily="34" charset="0"/>
                <a:cs typeface="Arial" pitchFamily="34" charset="0"/>
              </a:rPr>
              <a:t> +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q</a:t>
            </a:r>
            <a:r>
              <a:rPr lang="en-US" baseline="-30000" dirty="0" err="1">
                <a:latin typeface="Arial" pitchFamily="34" charset="0"/>
                <a:cs typeface="Arial" pitchFamily="34" charset="0"/>
              </a:rPr>
              <a:t>top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434" name="Object 8"/>
          <p:cNvGraphicFramePr>
            <a:graphicFrameLocks noChangeAspect="1"/>
          </p:cNvGraphicFramePr>
          <p:nvPr/>
        </p:nvGraphicFramePr>
        <p:xfrm>
          <a:off x="1752600" y="2819400"/>
          <a:ext cx="53800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958840" imgH="419040" progId="Equation.3">
                  <p:embed/>
                </p:oleObj>
              </mc:Choice>
              <mc:Fallback>
                <p:oleObj name="Equation" r:id="rId3" imgW="2958840" imgH="4190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752600" y="2819400"/>
                        <a:ext cx="5380038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9"/>
          <p:cNvGraphicFramePr>
            <a:graphicFrameLocks noChangeAspect="1"/>
          </p:cNvGraphicFramePr>
          <p:nvPr/>
        </p:nvGraphicFramePr>
        <p:xfrm>
          <a:off x="1752600" y="5105400"/>
          <a:ext cx="607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035160" imgH="419040" progId="Equation.3">
                  <p:embed/>
                </p:oleObj>
              </mc:Choice>
              <mc:Fallback>
                <p:oleObj name="Equation" r:id="rId5" imgW="3035160" imgH="4190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752600" y="5105400"/>
                        <a:ext cx="6070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own Arrow 3"/>
          <p:cNvSpPr/>
          <p:nvPr/>
        </p:nvSpPr>
        <p:spPr>
          <a:xfrm rot="1303016">
            <a:off x="4592729" y="2350662"/>
            <a:ext cx="304800" cy="457200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 rot="1303016">
            <a:off x="7206407" y="4639410"/>
            <a:ext cx="304800" cy="457200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>
                <a:solidFill>
                  <a:schemeClr val="accent1">
                    <a:satMod val="150000"/>
                  </a:schemeClr>
                </a:solidFill>
              </a:rPr>
              <a:t>Flow at a Corner, Case 2 (cont.)</a:t>
            </a:r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1219200" y="1811665"/>
            <a:ext cx="3969356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>
              <a:tabLst>
                <a:tab pos="2679700" algn="l"/>
                <a:tab pos="4800600" algn="l"/>
              </a:tabLst>
            </a:pPr>
            <a:r>
              <a:rPr lang="en-US" sz="2800" dirty="0">
                <a:latin typeface="+mj-lt"/>
                <a:cs typeface="Times New Roman" pitchFamily="18" charset="0"/>
              </a:rPr>
              <a:t>For conservation of mass:</a:t>
            </a:r>
            <a:endParaRPr lang="en-US" sz="2800" dirty="0">
              <a:latin typeface="+mj-lt"/>
            </a:endParaRPr>
          </a:p>
        </p:txBody>
      </p:sp>
      <p:sp>
        <p:nvSpPr>
          <p:cNvPr id="19462" name="Rectangle 7"/>
          <p:cNvSpPr>
            <a:spLocks noChangeArrowheads="1"/>
          </p:cNvSpPr>
          <p:nvPr/>
        </p:nvSpPr>
        <p:spPr bwMode="auto">
          <a:xfrm>
            <a:off x="3000375" y="3673475"/>
            <a:ext cx="1098550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1400">
                <a:latin typeface="Times" pitchFamily="18" charset="0"/>
                <a:cs typeface="Times New Roman" pitchFamily="18" charset="0"/>
              </a:rPr>
              <a:t>	</a:t>
            </a:r>
            <a:endParaRPr lang="en-US" sz="1800">
              <a:latin typeface="Arial" pitchFamily="34" charset="0"/>
            </a:endParaRPr>
          </a:p>
        </p:txBody>
      </p:sp>
      <p:graphicFrame>
        <p:nvGraphicFramePr>
          <p:cNvPr id="19458" name="Object 8"/>
          <p:cNvGraphicFramePr>
            <a:graphicFrameLocks noChangeAspect="1"/>
          </p:cNvGraphicFramePr>
          <p:nvPr/>
        </p:nvGraphicFramePr>
        <p:xfrm>
          <a:off x="1752600" y="3429000"/>
          <a:ext cx="504348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311200" imgH="419040" progId="Equation.3">
                  <p:embed/>
                </p:oleObj>
              </mc:Choice>
              <mc:Fallback>
                <p:oleObj name="Equation" r:id="rId3" imgW="2311200" imgH="4190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752600" y="3429000"/>
                        <a:ext cx="5043488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9"/>
          <p:cNvGraphicFramePr>
            <a:graphicFrameLocks noChangeAspect="1"/>
          </p:cNvGraphicFramePr>
          <p:nvPr/>
        </p:nvGraphicFramePr>
        <p:xfrm>
          <a:off x="2971800" y="4572000"/>
          <a:ext cx="482123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09680" imgH="419040" progId="Equation.3">
                  <p:embed/>
                </p:oleObj>
              </mc:Choice>
              <mc:Fallback>
                <p:oleObj name="Equation" r:id="rId5" imgW="2209680" imgH="4190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2971800" y="4572000"/>
                        <a:ext cx="4821238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698183" y="2524780"/>
            <a:ext cx="4076757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>
              <a:tabLst>
                <a:tab pos="2679700" algn="l"/>
                <a:tab pos="4800600" algn="l"/>
              </a:tabLst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q</a:t>
            </a:r>
            <a:r>
              <a:rPr lang="en-US" sz="2800" baseline="-30000" dirty="0" err="1">
                <a:latin typeface="Arial" pitchFamily="34" charset="0"/>
                <a:cs typeface="Arial" pitchFamily="34" charset="0"/>
              </a:rPr>
              <a:t>in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-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</a:t>
            </a:r>
            <a:r>
              <a:rPr lang="en-US" sz="2800" baseline="-30000" dirty="0" err="1">
                <a:latin typeface="Arial" pitchFamily="34" charset="0"/>
                <a:cs typeface="Arial" pitchFamily="34" charset="0"/>
              </a:rPr>
              <a:t>out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= 0  or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</a:t>
            </a:r>
            <a:r>
              <a:rPr lang="en-US" sz="2800" baseline="-30000" dirty="0" err="1">
                <a:latin typeface="Arial" pitchFamily="34" charset="0"/>
                <a:cs typeface="Arial" pitchFamily="34" charset="0"/>
              </a:rPr>
              <a:t>in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</a:t>
            </a:r>
            <a:r>
              <a:rPr lang="en-US" sz="2800" baseline="-30000" dirty="0" err="1">
                <a:latin typeface="Arial" pitchFamily="34" charset="0"/>
                <a:cs typeface="Arial" pitchFamily="34" charset="0"/>
              </a:rPr>
              <a:t>out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>
                <a:solidFill>
                  <a:schemeClr val="accent1">
                    <a:satMod val="150000"/>
                  </a:schemeClr>
                </a:solidFill>
              </a:rPr>
              <a:t>Flow at a Corner, Case 2 (cont.)</a:t>
            </a:r>
          </a:p>
        </p:txBody>
      </p:sp>
      <p:sp>
        <p:nvSpPr>
          <p:cNvPr id="20484" name="Rectangle 6"/>
          <p:cNvSpPr>
            <a:spLocks noChangeArrowheads="1"/>
          </p:cNvSpPr>
          <p:nvPr/>
        </p:nvSpPr>
        <p:spPr bwMode="auto">
          <a:xfrm>
            <a:off x="1143000" y="1905000"/>
            <a:ext cx="6324600" cy="1066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pPr eaLnBrk="1" hangingPunct="1">
              <a:tabLst>
                <a:tab pos="2679700" algn="l"/>
                <a:tab pos="4800600" algn="l"/>
              </a:tabLst>
            </a:pPr>
            <a:r>
              <a:rPr lang="en-US" sz="3200" dirty="0">
                <a:latin typeface="+mj-lt"/>
                <a:cs typeface="Times New Roman" pitchFamily="18" charset="0"/>
              </a:rPr>
              <a:t>If </a:t>
            </a:r>
            <a:r>
              <a:rPr lang="en-US" sz="3200" dirty="0" err="1">
                <a:latin typeface="+mj-lt"/>
                <a:cs typeface="Times New Roman" pitchFamily="18" charset="0"/>
              </a:rPr>
              <a:t>k</a:t>
            </a:r>
            <a:r>
              <a:rPr lang="en-US" sz="3200" baseline="-25000" dirty="0" err="1">
                <a:latin typeface="+mj-lt"/>
                <a:cs typeface="Times New Roman" pitchFamily="18" charset="0"/>
              </a:rPr>
              <a:t>x</a:t>
            </a:r>
            <a:r>
              <a:rPr lang="en-US" sz="3200" dirty="0">
                <a:latin typeface="+mj-lt"/>
                <a:cs typeface="Times New Roman" pitchFamily="18" charset="0"/>
              </a:rPr>
              <a:t> = </a:t>
            </a:r>
            <a:r>
              <a:rPr lang="en-US" sz="3200" dirty="0" err="1">
                <a:latin typeface="+mj-lt"/>
                <a:cs typeface="Times New Roman" pitchFamily="18" charset="0"/>
              </a:rPr>
              <a:t>k</a:t>
            </a:r>
            <a:r>
              <a:rPr lang="en-US" sz="3200" baseline="-25000" dirty="0" err="1">
                <a:latin typeface="+mj-lt"/>
                <a:cs typeface="Times New Roman" pitchFamily="18" charset="0"/>
              </a:rPr>
              <a:t>y</a:t>
            </a:r>
            <a:r>
              <a:rPr lang="en-US" sz="3200" dirty="0">
                <a:latin typeface="+mj-lt"/>
                <a:cs typeface="Times New Roman" pitchFamily="18" charset="0"/>
              </a:rPr>
              <a:t> and </a:t>
            </a:r>
            <a:r>
              <a:rPr lang="en-US" sz="3200" dirty="0" err="1">
                <a:latin typeface="Symbol" pitchFamily="18" charset="2"/>
                <a:cs typeface="Times New Roman" pitchFamily="18" charset="0"/>
              </a:rPr>
              <a:t>D</a:t>
            </a:r>
            <a:r>
              <a:rPr lang="en-US" sz="3200" dirty="0" err="1">
                <a:latin typeface="+mj-lt"/>
                <a:cs typeface="Times New Roman" pitchFamily="18" charset="0"/>
              </a:rPr>
              <a:t>x</a:t>
            </a:r>
            <a:r>
              <a:rPr lang="en-US" sz="3200" dirty="0">
                <a:latin typeface="+mj-lt"/>
                <a:cs typeface="Times New Roman" pitchFamily="18" charset="0"/>
              </a:rPr>
              <a:t> = </a:t>
            </a:r>
            <a:r>
              <a:rPr lang="en-US" sz="3200" dirty="0" err="1">
                <a:latin typeface="Symbol" pitchFamily="18" charset="2"/>
                <a:cs typeface="Times New Roman" pitchFamily="18" charset="0"/>
              </a:rPr>
              <a:t>D</a:t>
            </a:r>
            <a:r>
              <a:rPr lang="en-US" sz="3200" dirty="0" err="1">
                <a:latin typeface="+mj-lt"/>
                <a:cs typeface="Times New Roman" pitchFamily="18" charset="0"/>
              </a:rPr>
              <a:t>y</a:t>
            </a:r>
            <a:r>
              <a:rPr lang="en-US" sz="3200" dirty="0">
                <a:latin typeface="+mj-lt"/>
                <a:cs typeface="Times New Roman" pitchFamily="18" charset="0"/>
              </a:rPr>
              <a:t>, the equation simplifies to: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20482" name="Object 8"/>
          <p:cNvGraphicFramePr>
            <a:graphicFrameLocks noChangeAspect="1"/>
          </p:cNvGraphicFramePr>
          <p:nvPr/>
        </p:nvGraphicFramePr>
        <p:xfrm>
          <a:off x="1943100" y="3429000"/>
          <a:ext cx="4410075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74640" imgH="571320" progId="Equation.3">
                  <p:embed/>
                </p:oleObj>
              </mc:Choice>
              <mc:Fallback>
                <p:oleObj name="Equation" r:id="rId3" imgW="1574640" imgH="57132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943100" y="3429000"/>
                        <a:ext cx="4410075" cy="160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>
                <a:solidFill>
                  <a:schemeClr val="accent1">
                    <a:satMod val="150000"/>
                  </a:schemeClr>
                </a:solidFill>
              </a:rPr>
              <a:t>No-Flow BC, General Case</a:t>
            </a:r>
          </a:p>
        </p:txBody>
      </p:sp>
      <p:sp>
        <p:nvSpPr>
          <p:cNvPr id="48131" name="Rectangle 6"/>
          <p:cNvSpPr>
            <a:spLocks noChangeArrowheads="1"/>
          </p:cNvSpPr>
          <p:nvPr/>
        </p:nvSpPr>
        <p:spPr bwMode="auto">
          <a:xfrm>
            <a:off x="0" y="224313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8132" name="Rectangle 10"/>
          <p:cNvSpPr>
            <a:spLocks noChangeArrowheads="1"/>
          </p:cNvSpPr>
          <p:nvPr/>
        </p:nvSpPr>
        <p:spPr bwMode="auto">
          <a:xfrm>
            <a:off x="1371600" y="6019800"/>
            <a:ext cx="205344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latin typeface="+mj-lt"/>
              </a:rPr>
              <a:t>Assume </a:t>
            </a:r>
            <a:r>
              <a:rPr lang="en-US" dirty="0" err="1">
                <a:latin typeface="Symbol" pitchFamily="18" charset="2"/>
              </a:rPr>
              <a:t>D</a:t>
            </a:r>
            <a:r>
              <a:rPr lang="en-US" dirty="0" err="1">
                <a:latin typeface="+mj-lt"/>
              </a:rPr>
              <a:t>x</a:t>
            </a:r>
            <a:r>
              <a:rPr lang="en-US" dirty="0">
                <a:latin typeface="+mj-lt"/>
              </a:rPr>
              <a:t> = </a:t>
            </a:r>
            <a:r>
              <a:rPr lang="en-US" dirty="0" err="1">
                <a:latin typeface="Symbol" pitchFamily="18" charset="2"/>
              </a:rPr>
              <a:t>D</a:t>
            </a:r>
            <a:r>
              <a:rPr lang="en-US" dirty="0" err="1">
                <a:latin typeface="+mj-lt"/>
              </a:rPr>
              <a:t>y</a:t>
            </a:r>
            <a:endParaRPr lang="en-US" dirty="0">
              <a:latin typeface="+mj-lt"/>
            </a:endParaRPr>
          </a:p>
        </p:txBody>
      </p:sp>
      <p:sp>
        <p:nvSpPr>
          <p:cNvPr id="48133" name="Rectangle 33"/>
          <p:cNvSpPr>
            <a:spLocks noChangeArrowheads="1"/>
          </p:cNvSpPr>
          <p:nvPr/>
        </p:nvSpPr>
        <p:spPr bwMode="auto">
          <a:xfrm>
            <a:off x="4800600" y="1814513"/>
            <a:ext cx="3352800" cy="37861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+mj-lt"/>
                <a:cs typeface="Times New Roman" pitchFamily="18" charset="0"/>
              </a:rPr>
              <a:t>Set up equation for h</a:t>
            </a:r>
            <a:r>
              <a:rPr lang="en-US" baseline="-25000" dirty="0">
                <a:latin typeface="+mj-lt"/>
                <a:cs typeface="Times New Roman" pitchFamily="18" charset="0"/>
              </a:rPr>
              <a:t>i</a:t>
            </a:r>
            <a:r>
              <a:rPr lang="en-US" dirty="0">
                <a:latin typeface="+mj-lt"/>
                <a:cs typeface="Times New Roman" pitchFamily="18" charset="0"/>
              </a:rPr>
              <a:t> using quadrants and coefficients.  Multiply head of all nodes by 1/2 times the number of pervious quadrants adjacent to node</a:t>
            </a:r>
            <a:r>
              <a:rPr lang="en-US" dirty="0">
                <a:latin typeface="+mj-lt"/>
              </a:rPr>
              <a:t> and divide by the total number of pervious quadrants</a:t>
            </a:r>
          </a:p>
        </p:txBody>
      </p:sp>
      <p:sp>
        <p:nvSpPr>
          <p:cNvPr id="28" name="Line 9"/>
          <p:cNvSpPr>
            <a:spLocks noChangeShapeType="1"/>
          </p:cNvSpPr>
          <p:nvPr/>
        </p:nvSpPr>
        <p:spPr bwMode="auto">
          <a:xfrm>
            <a:off x="847725" y="4010025"/>
            <a:ext cx="3082925" cy="1588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Line 14"/>
          <p:cNvSpPr>
            <a:spLocks noChangeShapeType="1"/>
          </p:cNvSpPr>
          <p:nvPr/>
        </p:nvSpPr>
        <p:spPr bwMode="auto">
          <a:xfrm>
            <a:off x="2405063" y="2470150"/>
            <a:ext cx="1587" cy="3081338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2" name="Rectangle 19"/>
          <p:cNvSpPr>
            <a:spLocks noChangeArrowheads="1"/>
          </p:cNvSpPr>
          <p:nvPr/>
        </p:nvSpPr>
        <p:spPr bwMode="auto">
          <a:xfrm>
            <a:off x="2573338" y="3667125"/>
            <a:ext cx="69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i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i</a:t>
            </a:r>
            <a:endParaRPr lang="en-US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33" name="Rectangle 20"/>
          <p:cNvSpPr>
            <a:spLocks noChangeArrowheads="1"/>
          </p:cNvSpPr>
          <p:nvPr/>
        </p:nvSpPr>
        <p:spPr bwMode="auto">
          <a:xfrm>
            <a:off x="2514600" y="2133600"/>
            <a:ext cx="2555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a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34" name="Rectangle 21"/>
          <p:cNvSpPr>
            <a:spLocks noChangeArrowheads="1"/>
          </p:cNvSpPr>
          <p:nvPr/>
        </p:nvSpPr>
        <p:spPr bwMode="auto">
          <a:xfrm>
            <a:off x="2514600" y="5345113"/>
            <a:ext cx="2555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b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35" name="Rectangle 22"/>
          <p:cNvSpPr>
            <a:spLocks noChangeArrowheads="1"/>
          </p:cNvSpPr>
          <p:nvPr/>
        </p:nvSpPr>
        <p:spPr bwMode="auto">
          <a:xfrm>
            <a:off x="987425" y="3581400"/>
            <a:ext cx="69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l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36" name="Rectangle 23"/>
          <p:cNvSpPr>
            <a:spLocks noChangeArrowheads="1"/>
          </p:cNvSpPr>
          <p:nvPr/>
        </p:nvSpPr>
        <p:spPr bwMode="auto">
          <a:xfrm>
            <a:off x="3944938" y="3581400"/>
            <a:ext cx="1063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i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r</a:t>
            </a:r>
            <a:endParaRPr lang="en-US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2312988" y="3933825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8" name="Rectangle 10"/>
          <p:cNvSpPr>
            <a:spLocks noChangeArrowheads="1"/>
          </p:cNvSpPr>
          <p:nvPr/>
        </p:nvSpPr>
        <p:spPr bwMode="auto">
          <a:xfrm>
            <a:off x="3778250" y="3933825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9" name="Rectangle 11"/>
          <p:cNvSpPr>
            <a:spLocks noChangeArrowheads="1"/>
          </p:cNvSpPr>
          <p:nvPr/>
        </p:nvSpPr>
        <p:spPr bwMode="auto">
          <a:xfrm>
            <a:off x="847725" y="3933825"/>
            <a:ext cx="185738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0" name="Rectangle 12"/>
          <p:cNvSpPr>
            <a:spLocks noChangeArrowheads="1"/>
          </p:cNvSpPr>
          <p:nvPr/>
        </p:nvSpPr>
        <p:spPr bwMode="auto">
          <a:xfrm>
            <a:off x="2312988" y="5422846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1" name="Rectangle 13"/>
          <p:cNvSpPr>
            <a:spLocks noChangeArrowheads="1"/>
          </p:cNvSpPr>
          <p:nvPr/>
        </p:nvSpPr>
        <p:spPr bwMode="auto">
          <a:xfrm>
            <a:off x="2301875" y="2401955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2" name="Rectangle 20"/>
          <p:cNvSpPr>
            <a:spLocks noChangeArrowheads="1"/>
          </p:cNvSpPr>
          <p:nvPr/>
        </p:nvSpPr>
        <p:spPr bwMode="auto">
          <a:xfrm>
            <a:off x="2422525" y="2667000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1/2</a:t>
            </a:r>
            <a:endParaRPr lang="en-US" dirty="0">
              <a:solidFill>
                <a:srgbClr val="C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43" name="Rectangle 20"/>
          <p:cNvSpPr>
            <a:spLocks noChangeArrowheads="1"/>
          </p:cNvSpPr>
          <p:nvPr/>
        </p:nvSpPr>
        <p:spPr bwMode="auto">
          <a:xfrm>
            <a:off x="1828800" y="2667000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1/2</a:t>
            </a:r>
            <a:endParaRPr lang="en-US" dirty="0">
              <a:solidFill>
                <a:srgbClr val="C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2414588" y="4876800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1/2</a:t>
            </a:r>
            <a:endParaRPr lang="en-US" dirty="0">
              <a:solidFill>
                <a:srgbClr val="C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45" name="Rectangle 20"/>
          <p:cNvSpPr>
            <a:spLocks noChangeArrowheads="1"/>
          </p:cNvSpPr>
          <p:nvPr/>
        </p:nvSpPr>
        <p:spPr bwMode="auto">
          <a:xfrm>
            <a:off x="1820863" y="4876800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1/2</a:t>
            </a:r>
            <a:endParaRPr lang="en-US" dirty="0">
              <a:solidFill>
                <a:srgbClr val="C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46" name="Rectangle 20"/>
          <p:cNvSpPr>
            <a:spLocks noChangeArrowheads="1"/>
          </p:cNvSpPr>
          <p:nvPr/>
        </p:nvSpPr>
        <p:spPr bwMode="auto">
          <a:xfrm>
            <a:off x="3200400" y="3581400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1/2</a:t>
            </a:r>
            <a:endParaRPr lang="en-US" dirty="0">
              <a:solidFill>
                <a:srgbClr val="C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47" name="Rectangle 20"/>
          <p:cNvSpPr>
            <a:spLocks noChangeArrowheads="1"/>
          </p:cNvSpPr>
          <p:nvPr/>
        </p:nvSpPr>
        <p:spPr bwMode="auto">
          <a:xfrm>
            <a:off x="3200400" y="4038600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1/2</a:t>
            </a:r>
            <a:endParaRPr lang="en-US" dirty="0">
              <a:solidFill>
                <a:srgbClr val="C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48" name="Rectangle 20"/>
          <p:cNvSpPr>
            <a:spLocks noChangeArrowheads="1"/>
          </p:cNvSpPr>
          <p:nvPr/>
        </p:nvSpPr>
        <p:spPr bwMode="auto">
          <a:xfrm>
            <a:off x="1143000" y="3581400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1/2</a:t>
            </a:r>
            <a:endParaRPr lang="en-US" dirty="0">
              <a:solidFill>
                <a:srgbClr val="C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49" name="Rectangle 20"/>
          <p:cNvSpPr>
            <a:spLocks noChangeArrowheads="1"/>
          </p:cNvSpPr>
          <p:nvPr/>
        </p:nvSpPr>
        <p:spPr bwMode="auto">
          <a:xfrm>
            <a:off x="1143000" y="4038600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1/2</a:t>
            </a:r>
            <a:endParaRPr lang="en-US" dirty="0">
              <a:solidFill>
                <a:srgbClr val="C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 rot="5400000">
            <a:off x="2112169" y="4255294"/>
            <a:ext cx="1447800" cy="1455738"/>
          </a:xfrm>
          <a:prstGeom prst="rect">
            <a:avLst/>
          </a:prstGeom>
          <a:solidFill>
            <a:schemeClr val="bg1">
              <a:shade val="30000"/>
              <a:satMod val="11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Example</a:t>
            </a:r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0" y="22526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0" name="Rectangle 29"/>
          <p:cNvSpPr>
            <a:spLocks noChangeArrowheads="1"/>
          </p:cNvSpPr>
          <p:nvPr/>
        </p:nvSpPr>
        <p:spPr bwMode="auto">
          <a:xfrm>
            <a:off x="3048000" y="2466330"/>
            <a:ext cx="5943600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dirty="0">
                <a:latin typeface="Arial" pitchFamily="34" charset="0"/>
                <a:cs typeface="Arial" pitchFamily="34" charset="0"/>
              </a:rPr>
              <a:t>h</a:t>
            </a:r>
            <a:r>
              <a:rPr lang="en-US" baseline="-30000" dirty="0">
                <a:latin typeface="Arial" pitchFamily="34" charset="0"/>
                <a:cs typeface="Arial" pitchFamily="34" charset="0"/>
              </a:rPr>
              <a:t>l</a:t>
            </a:r>
            <a:r>
              <a:rPr lang="en-US" dirty="0">
                <a:latin typeface="Arial" pitchFamily="34" charset="0"/>
                <a:cs typeface="Arial" pitchFamily="34" charset="0"/>
              </a:rPr>
              <a:t> (1) +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</a:t>
            </a:r>
            <a:r>
              <a:rPr lang="en-US" baseline="-30000" dirty="0" err="1">
                <a:latin typeface="Arial" pitchFamily="34" charset="0"/>
                <a:cs typeface="Arial" pitchFamily="34" charset="0"/>
              </a:rPr>
              <a:t>b</a:t>
            </a:r>
            <a:r>
              <a:rPr lang="en-US" dirty="0">
                <a:latin typeface="Arial" pitchFamily="34" charset="0"/>
                <a:cs typeface="Arial" pitchFamily="34" charset="0"/>
              </a:rPr>
              <a:t> (1/2) + h</a:t>
            </a:r>
            <a:r>
              <a:rPr lang="en-US" baseline="-30000" dirty="0">
                <a:latin typeface="Arial" pitchFamily="34" charset="0"/>
                <a:cs typeface="Arial" pitchFamily="34" charset="0"/>
              </a:rPr>
              <a:t>r</a:t>
            </a:r>
            <a:r>
              <a:rPr lang="en-US" dirty="0">
                <a:latin typeface="Arial" pitchFamily="34" charset="0"/>
                <a:cs typeface="Arial" pitchFamily="34" charset="0"/>
              </a:rPr>
              <a:t> (1/2) + h</a:t>
            </a:r>
            <a:r>
              <a:rPr lang="en-US" baseline="-30000" dirty="0">
                <a:latin typeface="Arial" pitchFamily="34" charset="0"/>
                <a:cs typeface="Arial" pitchFamily="34" charset="0"/>
              </a:rPr>
              <a:t>a</a:t>
            </a:r>
            <a:r>
              <a:rPr lang="en-US" dirty="0">
                <a:latin typeface="Arial" pitchFamily="34" charset="0"/>
                <a:cs typeface="Arial" pitchFamily="34" charset="0"/>
              </a:rPr>
              <a:t> (1) - 3 h</a:t>
            </a:r>
            <a:r>
              <a:rPr lang="en-US" baseline="-30000" dirty="0">
                <a:latin typeface="Arial" pitchFamily="34" charset="0"/>
                <a:cs typeface="Arial" pitchFamily="34" charset="0"/>
              </a:rPr>
              <a:t>i</a:t>
            </a:r>
            <a:r>
              <a:rPr lang="en-US" dirty="0">
                <a:latin typeface="Arial" pitchFamily="34" charset="0"/>
                <a:cs typeface="Arial" pitchFamily="34" charset="0"/>
              </a:rPr>
              <a:t> = 0 </a:t>
            </a:r>
          </a:p>
        </p:txBody>
      </p:sp>
      <p:sp>
        <p:nvSpPr>
          <p:cNvPr id="21511" name="Rectangle 31"/>
          <p:cNvSpPr>
            <a:spLocks noChangeArrowheads="1"/>
          </p:cNvSpPr>
          <p:nvPr/>
        </p:nvSpPr>
        <p:spPr bwMode="auto">
          <a:xfrm>
            <a:off x="4800600" y="3657600"/>
            <a:ext cx="2590800" cy="457200"/>
          </a:xfrm>
          <a:prstGeom prst="rect">
            <a:avLst/>
          </a:prstGeom>
          <a:noFill/>
          <a:ln w="12700" algn="ctr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+mj-lt"/>
                <a:cs typeface="Times New Roman" pitchFamily="18" charset="0"/>
              </a:rPr>
              <a:t>Solving for h</a:t>
            </a:r>
            <a:r>
              <a:rPr lang="en-US" baseline="-25000" dirty="0">
                <a:latin typeface="+mj-lt"/>
                <a:cs typeface="Times New Roman" pitchFamily="18" charset="0"/>
              </a:rPr>
              <a:t>i</a:t>
            </a:r>
            <a:r>
              <a:rPr lang="en-US" dirty="0">
                <a:latin typeface="+mj-lt"/>
                <a:cs typeface="Times New Roman" pitchFamily="18" charset="0"/>
              </a:rPr>
              <a:t>:</a:t>
            </a:r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>
            <a:off x="533400" y="4238625"/>
            <a:ext cx="3082925" cy="1588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3" name="Line 14"/>
          <p:cNvSpPr>
            <a:spLocks noChangeShapeType="1"/>
          </p:cNvSpPr>
          <p:nvPr/>
        </p:nvSpPr>
        <p:spPr bwMode="auto">
          <a:xfrm>
            <a:off x="2090738" y="2698750"/>
            <a:ext cx="1587" cy="3081338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" name="Rectangle 19"/>
          <p:cNvSpPr>
            <a:spLocks noChangeArrowheads="1"/>
          </p:cNvSpPr>
          <p:nvPr/>
        </p:nvSpPr>
        <p:spPr bwMode="auto">
          <a:xfrm>
            <a:off x="2259013" y="3895725"/>
            <a:ext cx="69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i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i</a:t>
            </a:r>
            <a:endParaRPr lang="en-US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25" name="Rectangle 20"/>
          <p:cNvSpPr>
            <a:spLocks noChangeArrowheads="1"/>
          </p:cNvSpPr>
          <p:nvPr/>
        </p:nvSpPr>
        <p:spPr bwMode="auto">
          <a:xfrm>
            <a:off x="2200275" y="2362200"/>
            <a:ext cx="2555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a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26" name="Rectangle 21"/>
          <p:cNvSpPr>
            <a:spLocks noChangeArrowheads="1"/>
          </p:cNvSpPr>
          <p:nvPr/>
        </p:nvSpPr>
        <p:spPr bwMode="auto">
          <a:xfrm>
            <a:off x="2200275" y="5726113"/>
            <a:ext cx="2555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b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27" name="Rectangle 22"/>
          <p:cNvSpPr>
            <a:spLocks noChangeArrowheads="1"/>
          </p:cNvSpPr>
          <p:nvPr/>
        </p:nvSpPr>
        <p:spPr bwMode="auto">
          <a:xfrm>
            <a:off x="673100" y="3810000"/>
            <a:ext cx="69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l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28" name="Rectangle 23"/>
          <p:cNvSpPr>
            <a:spLocks noChangeArrowheads="1"/>
          </p:cNvSpPr>
          <p:nvPr/>
        </p:nvSpPr>
        <p:spPr bwMode="auto">
          <a:xfrm>
            <a:off x="3630613" y="3810000"/>
            <a:ext cx="1063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i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r</a:t>
            </a:r>
            <a:endParaRPr lang="en-US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29" name="Rectangle 8"/>
          <p:cNvSpPr>
            <a:spLocks noChangeArrowheads="1"/>
          </p:cNvSpPr>
          <p:nvPr/>
        </p:nvSpPr>
        <p:spPr bwMode="auto">
          <a:xfrm>
            <a:off x="1998663" y="4162425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3463925" y="4162425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1" name="Rectangle 11"/>
          <p:cNvSpPr>
            <a:spLocks noChangeArrowheads="1"/>
          </p:cNvSpPr>
          <p:nvPr/>
        </p:nvSpPr>
        <p:spPr bwMode="auto">
          <a:xfrm>
            <a:off x="533400" y="4162425"/>
            <a:ext cx="185738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1998663" y="5651446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3" name="Rectangle 13"/>
          <p:cNvSpPr>
            <a:spLocks noChangeArrowheads="1"/>
          </p:cNvSpPr>
          <p:nvPr/>
        </p:nvSpPr>
        <p:spPr bwMode="auto">
          <a:xfrm>
            <a:off x="1987550" y="2630555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graphicFrame>
        <p:nvGraphicFramePr>
          <p:cNvPr id="21506" name="Object 32"/>
          <p:cNvGraphicFramePr>
            <a:graphicFrameLocks noChangeAspect="1"/>
          </p:cNvGraphicFramePr>
          <p:nvPr/>
        </p:nvGraphicFramePr>
        <p:xfrm>
          <a:off x="5029200" y="4495800"/>
          <a:ext cx="294005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4640" imgH="571320" progId="Equation.3">
                  <p:embed/>
                </p:oleObj>
              </mc:Choice>
              <mc:Fallback>
                <p:oleObj name="Equation" r:id="rId2" imgW="1574640" imgH="571320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5029200" y="4495800"/>
                        <a:ext cx="294005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solidFill>
                  <a:schemeClr val="accent1">
                    <a:satMod val="150000"/>
                  </a:schemeClr>
                </a:solidFill>
              </a:rPr>
              <a:t>Discretization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052" name="Rectangle 59"/>
          <p:cNvSpPr>
            <a:spLocks noChangeArrowheads="1"/>
          </p:cNvSpPr>
          <p:nvPr/>
        </p:nvSpPr>
        <p:spPr bwMode="auto">
          <a:xfrm>
            <a:off x="0" y="258603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50" name="Object 208"/>
          <p:cNvGraphicFramePr>
            <a:graphicFrameLocks noChangeAspect="1"/>
          </p:cNvGraphicFramePr>
          <p:nvPr/>
        </p:nvGraphicFramePr>
        <p:xfrm>
          <a:off x="609600" y="2133600"/>
          <a:ext cx="8099425" cy="427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8098759" imgH="4271544" progId="Visio.Drawing.11">
                  <p:embed/>
                </p:oleObj>
              </mc:Choice>
              <mc:Fallback>
                <p:oleObj name="Visio" r:id="rId3" imgW="8098759" imgH="4271544" progId="Visio.Drawing.11">
                  <p:embed/>
                  <p:pic>
                    <p:nvPicPr>
                      <p:cNvPr id="0" name="Object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133600"/>
                        <a:ext cx="8099425" cy="427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9" name="Text Box 207"/>
          <p:cNvSpPr txBox="1">
            <a:spLocks noChangeArrowheads="1"/>
          </p:cNvSpPr>
          <p:nvPr/>
        </p:nvSpPr>
        <p:spPr bwMode="auto">
          <a:xfrm>
            <a:off x="5334000" y="2133600"/>
            <a:ext cx="2895600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Cell-Centered</a:t>
            </a:r>
          </a:p>
        </p:txBody>
      </p:sp>
      <p:grpSp>
        <p:nvGrpSpPr>
          <p:cNvPr id="2" name="Group 152"/>
          <p:cNvGrpSpPr/>
          <p:nvPr/>
        </p:nvGrpSpPr>
        <p:grpSpPr>
          <a:xfrm>
            <a:off x="4656225" y="3900460"/>
            <a:ext cx="4038600" cy="2484438"/>
            <a:chOff x="4656225" y="4373562"/>
            <a:chExt cx="4038600" cy="248443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055" name="AutoShape 60"/>
            <p:cNvSpPr>
              <a:spLocks noChangeAspect="1" noChangeArrowheads="1" noTextEdit="1"/>
            </p:cNvSpPr>
            <p:nvPr/>
          </p:nvSpPr>
          <p:spPr bwMode="auto">
            <a:xfrm flipH="1">
              <a:off x="4656225" y="4373562"/>
              <a:ext cx="4038600" cy="2484438"/>
            </a:xfrm>
            <a:prstGeom prst="rect">
              <a:avLst/>
            </a:prstGeom>
            <a:noFill/>
            <a:ln w="9525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6" name="Rectangle 62"/>
            <p:cNvSpPr>
              <a:spLocks noChangeArrowheads="1"/>
            </p:cNvSpPr>
            <p:nvPr/>
          </p:nvSpPr>
          <p:spPr bwMode="auto">
            <a:xfrm flipH="1">
              <a:off x="8101717" y="4382920"/>
              <a:ext cx="585304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7" name="Rectangle 63"/>
            <p:cNvSpPr>
              <a:spLocks noChangeArrowheads="1"/>
            </p:cNvSpPr>
            <p:nvPr/>
          </p:nvSpPr>
          <p:spPr bwMode="auto">
            <a:xfrm flipH="1">
              <a:off x="8101717" y="4691720"/>
              <a:ext cx="585304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8" name="Rectangle 64"/>
            <p:cNvSpPr>
              <a:spLocks noChangeArrowheads="1"/>
            </p:cNvSpPr>
            <p:nvPr/>
          </p:nvSpPr>
          <p:spPr bwMode="auto">
            <a:xfrm flipH="1">
              <a:off x="8101717" y="5000520"/>
              <a:ext cx="585304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9" name="Rectangle 65"/>
            <p:cNvSpPr>
              <a:spLocks noChangeArrowheads="1"/>
            </p:cNvSpPr>
            <p:nvPr/>
          </p:nvSpPr>
          <p:spPr bwMode="auto">
            <a:xfrm flipH="1">
              <a:off x="8101717" y="5306981"/>
              <a:ext cx="585304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0" name="Rectangle 66"/>
            <p:cNvSpPr>
              <a:spLocks noChangeArrowheads="1"/>
            </p:cNvSpPr>
            <p:nvPr/>
          </p:nvSpPr>
          <p:spPr bwMode="auto">
            <a:xfrm flipH="1">
              <a:off x="8101717" y="5615781"/>
              <a:ext cx="585304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1" name="Rectangle 67"/>
            <p:cNvSpPr>
              <a:spLocks noChangeArrowheads="1"/>
            </p:cNvSpPr>
            <p:nvPr/>
          </p:nvSpPr>
          <p:spPr bwMode="auto">
            <a:xfrm flipH="1">
              <a:off x="8101717" y="5924581"/>
              <a:ext cx="585304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2" name="Rectangle 68"/>
            <p:cNvSpPr>
              <a:spLocks noChangeArrowheads="1"/>
            </p:cNvSpPr>
            <p:nvPr/>
          </p:nvSpPr>
          <p:spPr bwMode="auto">
            <a:xfrm flipH="1">
              <a:off x="8101717" y="6233381"/>
              <a:ext cx="585304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3" name="Rectangle 69"/>
            <p:cNvSpPr>
              <a:spLocks noChangeArrowheads="1"/>
            </p:cNvSpPr>
            <p:nvPr/>
          </p:nvSpPr>
          <p:spPr bwMode="auto">
            <a:xfrm flipH="1">
              <a:off x="8101717" y="6539842"/>
              <a:ext cx="585304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2" name="Rectangle 78"/>
            <p:cNvSpPr>
              <a:spLocks noChangeArrowheads="1"/>
            </p:cNvSpPr>
            <p:nvPr/>
          </p:nvSpPr>
          <p:spPr bwMode="auto">
            <a:xfrm flipH="1">
              <a:off x="7526167" y="4382920"/>
              <a:ext cx="583353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3" name="Rectangle 79"/>
            <p:cNvSpPr>
              <a:spLocks noChangeArrowheads="1"/>
            </p:cNvSpPr>
            <p:nvPr/>
          </p:nvSpPr>
          <p:spPr bwMode="auto">
            <a:xfrm flipH="1">
              <a:off x="7526167" y="4691720"/>
              <a:ext cx="583353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4" name="Rectangle 80"/>
            <p:cNvSpPr>
              <a:spLocks noChangeArrowheads="1"/>
            </p:cNvSpPr>
            <p:nvPr/>
          </p:nvSpPr>
          <p:spPr bwMode="auto">
            <a:xfrm flipH="1">
              <a:off x="7526167" y="5000520"/>
              <a:ext cx="583353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5" name="Rectangle 81"/>
            <p:cNvSpPr>
              <a:spLocks noChangeArrowheads="1"/>
            </p:cNvSpPr>
            <p:nvPr/>
          </p:nvSpPr>
          <p:spPr bwMode="auto">
            <a:xfrm flipH="1">
              <a:off x="7526167" y="5306981"/>
              <a:ext cx="583353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6" name="Rectangle 82"/>
            <p:cNvSpPr>
              <a:spLocks noChangeArrowheads="1"/>
            </p:cNvSpPr>
            <p:nvPr/>
          </p:nvSpPr>
          <p:spPr bwMode="auto">
            <a:xfrm flipH="1">
              <a:off x="7526167" y="5615781"/>
              <a:ext cx="583353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7" name="Rectangle 83"/>
            <p:cNvSpPr>
              <a:spLocks noChangeArrowheads="1"/>
            </p:cNvSpPr>
            <p:nvPr/>
          </p:nvSpPr>
          <p:spPr bwMode="auto">
            <a:xfrm flipH="1">
              <a:off x="7526167" y="5924581"/>
              <a:ext cx="583353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8" name="Rectangle 84"/>
            <p:cNvSpPr>
              <a:spLocks noChangeArrowheads="1"/>
            </p:cNvSpPr>
            <p:nvPr/>
          </p:nvSpPr>
          <p:spPr bwMode="auto">
            <a:xfrm flipH="1">
              <a:off x="7526167" y="6233381"/>
              <a:ext cx="583353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9" name="Rectangle 85"/>
            <p:cNvSpPr>
              <a:spLocks noChangeArrowheads="1"/>
            </p:cNvSpPr>
            <p:nvPr/>
          </p:nvSpPr>
          <p:spPr bwMode="auto">
            <a:xfrm flipH="1">
              <a:off x="7526167" y="6539842"/>
              <a:ext cx="583353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8" name="Rectangle 94"/>
            <p:cNvSpPr>
              <a:spLocks noChangeArrowheads="1"/>
            </p:cNvSpPr>
            <p:nvPr/>
          </p:nvSpPr>
          <p:spPr bwMode="auto">
            <a:xfrm flipH="1">
              <a:off x="6948667" y="4382920"/>
              <a:ext cx="585304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9" name="Rectangle 95"/>
            <p:cNvSpPr>
              <a:spLocks noChangeArrowheads="1"/>
            </p:cNvSpPr>
            <p:nvPr/>
          </p:nvSpPr>
          <p:spPr bwMode="auto">
            <a:xfrm flipH="1">
              <a:off x="6948667" y="4691720"/>
              <a:ext cx="585304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0" name="Rectangle 96"/>
            <p:cNvSpPr>
              <a:spLocks noChangeArrowheads="1"/>
            </p:cNvSpPr>
            <p:nvPr/>
          </p:nvSpPr>
          <p:spPr bwMode="auto">
            <a:xfrm flipH="1">
              <a:off x="6948667" y="5000520"/>
              <a:ext cx="585304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1" name="Rectangle 97"/>
            <p:cNvSpPr>
              <a:spLocks noChangeArrowheads="1"/>
            </p:cNvSpPr>
            <p:nvPr/>
          </p:nvSpPr>
          <p:spPr bwMode="auto">
            <a:xfrm flipH="1">
              <a:off x="6948667" y="5306981"/>
              <a:ext cx="585304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2" name="Rectangle 98"/>
            <p:cNvSpPr>
              <a:spLocks noChangeArrowheads="1"/>
            </p:cNvSpPr>
            <p:nvPr/>
          </p:nvSpPr>
          <p:spPr bwMode="auto">
            <a:xfrm flipH="1">
              <a:off x="6948667" y="5615781"/>
              <a:ext cx="585304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3" name="Rectangle 99"/>
            <p:cNvSpPr>
              <a:spLocks noChangeArrowheads="1"/>
            </p:cNvSpPr>
            <p:nvPr/>
          </p:nvSpPr>
          <p:spPr bwMode="auto">
            <a:xfrm flipH="1">
              <a:off x="6948667" y="5924581"/>
              <a:ext cx="585304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4" name="Rectangle 100"/>
            <p:cNvSpPr>
              <a:spLocks noChangeArrowheads="1"/>
            </p:cNvSpPr>
            <p:nvPr/>
          </p:nvSpPr>
          <p:spPr bwMode="auto">
            <a:xfrm flipH="1">
              <a:off x="6948667" y="6233381"/>
              <a:ext cx="585304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5" name="Rectangle 101"/>
            <p:cNvSpPr>
              <a:spLocks noChangeArrowheads="1"/>
            </p:cNvSpPr>
            <p:nvPr/>
          </p:nvSpPr>
          <p:spPr bwMode="auto">
            <a:xfrm flipH="1">
              <a:off x="6948667" y="6539842"/>
              <a:ext cx="585304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4" name="Rectangle 110"/>
            <p:cNvSpPr>
              <a:spLocks noChangeArrowheads="1"/>
            </p:cNvSpPr>
            <p:nvPr/>
          </p:nvSpPr>
          <p:spPr bwMode="auto">
            <a:xfrm flipH="1">
              <a:off x="6519444" y="4382920"/>
              <a:ext cx="437027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5" name="Rectangle 111"/>
            <p:cNvSpPr>
              <a:spLocks noChangeArrowheads="1"/>
            </p:cNvSpPr>
            <p:nvPr/>
          </p:nvSpPr>
          <p:spPr bwMode="auto">
            <a:xfrm flipH="1">
              <a:off x="6519444" y="4691720"/>
              <a:ext cx="437027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6" name="Rectangle 112"/>
            <p:cNvSpPr>
              <a:spLocks noChangeArrowheads="1"/>
            </p:cNvSpPr>
            <p:nvPr/>
          </p:nvSpPr>
          <p:spPr bwMode="auto">
            <a:xfrm flipH="1">
              <a:off x="6519444" y="5000520"/>
              <a:ext cx="437027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7" name="Rectangle 113"/>
            <p:cNvSpPr>
              <a:spLocks noChangeArrowheads="1"/>
            </p:cNvSpPr>
            <p:nvPr/>
          </p:nvSpPr>
          <p:spPr bwMode="auto">
            <a:xfrm flipH="1">
              <a:off x="6519444" y="5306981"/>
              <a:ext cx="437027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8" name="Rectangle 114"/>
            <p:cNvSpPr>
              <a:spLocks noChangeArrowheads="1"/>
            </p:cNvSpPr>
            <p:nvPr/>
          </p:nvSpPr>
          <p:spPr bwMode="auto">
            <a:xfrm flipH="1">
              <a:off x="6519444" y="5615781"/>
              <a:ext cx="437027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9" name="Rectangle 115"/>
            <p:cNvSpPr>
              <a:spLocks noChangeArrowheads="1"/>
            </p:cNvSpPr>
            <p:nvPr/>
          </p:nvSpPr>
          <p:spPr bwMode="auto">
            <a:xfrm flipH="1">
              <a:off x="6519444" y="5924581"/>
              <a:ext cx="437027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0" name="Rectangle 116"/>
            <p:cNvSpPr>
              <a:spLocks noChangeArrowheads="1"/>
            </p:cNvSpPr>
            <p:nvPr/>
          </p:nvSpPr>
          <p:spPr bwMode="auto">
            <a:xfrm flipH="1">
              <a:off x="6519444" y="6233381"/>
              <a:ext cx="437027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1" name="Rectangle 117"/>
            <p:cNvSpPr>
              <a:spLocks noChangeArrowheads="1"/>
            </p:cNvSpPr>
            <p:nvPr/>
          </p:nvSpPr>
          <p:spPr bwMode="auto">
            <a:xfrm flipH="1">
              <a:off x="6519444" y="6539842"/>
              <a:ext cx="437027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0" name="Rectangle 126"/>
            <p:cNvSpPr>
              <a:spLocks noChangeArrowheads="1"/>
            </p:cNvSpPr>
            <p:nvPr/>
          </p:nvSpPr>
          <p:spPr bwMode="auto">
            <a:xfrm flipH="1">
              <a:off x="6082417" y="4382920"/>
              <a:ext cx="437027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1" name="Rectangle 127"/>
            <p:cNvSpPr>
              <a:spLocks noChangeArrowheads="1"/>
            </p:cNvSpPr>
            <p:nvPr/>
          </p:nvSpPr>
          <p:spPr bwMode="auto">
            <a:xfrm flipH="1">
              <a:off x="6082417" y="4691720"/>
              <a:ext cx="437027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2" name="Rectangle 128"/>
            <p:cNvSpPr>
              <a:spLocks noChangeArrowheads="1"/>
            </p:cNvSpPr>
            <p:nvPr/>
          </p:nvSpPr>
          <p:spPr bwMode="auto">
            <a:xfrm flipH="1">
              <a:off x="6082417" y="5000520"/>
              <a:ext cx="437027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3" name="Rectangle 129"/>
            <p:cNvSpPr>
              <a:spLocks noChangeArrowheads="1"/>
            </p:cNvSpPr>
            <p:nvPr/>
          </p:nvSpPr>
          <p:spPr bwMode="auto">
            <a:xfrm flipH="1">
              <a:off x="6082417" y="5306981"/>
              <a:ext cx="437027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4" name="Rectangle 130"/>
            <p:cNvSpPr>
              <a:spLocks noChangeArrowheads="1"/>
            </p:cNvSpPr>
            <p:nvPr/>
          </p:nvSpPr>
          <p:spPr bwMode="auto">
            <a:xfrm flipH="1">
              <a:off x="6082417" y="5615781"/>
              <a:ext cx="437027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5" name="Rectangle 131"/>
            <p:cNvSpPr>
              <a:spLocks noChangeArrowheads="1"/>
            </p:cNvSpPr>
            <p:nvPr/>
          </p:nvSpPr>
          <p:spPr bwMode="auto">
            <a:xfrm flipH="1">
              <a:off x="6082417" y="5924581"/>
              <a:ext cx="437027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6" name="Rectangle 132"/>
            <p:cNvSpPr>
              <a:spLocks noChangeArrowheads="1"/>
            </p:cNvSpPr>
            <p:nvPr/>
          </p:nvSpPr>
          <p:spPr bwMode="auto">
            <a:xfrm flipH="1">
              <a:off x="6082417" y="6233381"/>
              <a:ext cx="437027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7" name="Rectangle 133"/>
            <p:cNvSpPr>
              <a:spLocks noChangeArrowheads="1"/>
            </p:cNvSpPr>
            <p:nvPr/>
          </p:nvSpPr>
          <p:spPr bwMode="auto">
            <a:xfrm flipH="1">
              <a:off x="6082417" y="6539842"/>
              <a:ext cx="437027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6" name="Rectangle 142"/>
            <p:cNvSpPr>
              <a:spLocks noChangeArrowheads="1"/>
            </p:cNvSpPr>
            <p:nvPr/>
          </p:nvSpPr>
          <p:spPr bwMode="auto">
            <a:xfrm flipH="1">
              <a:off x="5647340" y="4382920"/>
              <a:ext cx="435076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7" name="Rectangle 143"/>
            <p:cNvSpPr>
              <a:spLocks noChangeArrowheads="1"/>
            </p:cNvSpPr>
            <p:nvPr/>
          </p:nvSpPr>
          <p:spPr bwMode="auto">
            <a:xfrm flipH="1">
              <a:off x="5647340" y="4691720"/>
              <a:ext cx="435076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8" name="Rectangle 144"/>
            <p:cNvSpPr>
              <a:spLocks noChangeArrowheads="1"/>
            </p:cNvSpPr>
            <p:nvPr/>
          </p:nvSpPr>
          <p:spPr bwMode="auto">
            <a:xfrm flipH="1">
              <a:off x="5647340" y="5000520"/>
              <a:ext cx="435076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9" name="Rectangle 145"/>
            <p:cNvSpPr>
              <a:spLocks noChangeArrowheads="1"/>
            </p:cNvSpPr>
            <p:nvPr/>
          </p:nvSpPr>
          <p:spPr bwMode="auto">
            <a:xfrm flipH="1">
              <a:off x="5647340" y="5306981"/>
              <a:ext cx="435076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0" name="Rectangle 146"/>
            <p:cNvSpPr>
              <a:spLocks noChangeArrowheads="1"/>
            </p:cNvSpPr>
            <p:nvPr/>
          </p:nvSpPr>
          <p:spPr bwMode="auto">
            <a:xfrm flipH="1">
              <a:off x="5647340" y="5615781"/>
              <a:ext cx="435076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1" name="Rectangle 147"/>
            <p:cNvSpPr>
              <a:spLocks noChangeArrowheads="1"/>
            </p:cNvSpPr>
            <p:nvPr/>
          </p:nvSpPr>
          <p:spPr bwMode="auto">
            <a:xfrm flipH="1">
              <a:off x="5647340" y="5924581"/>
              <a:ext cx="435076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2" name="Rectangle 148"/>
            <p:cNvSpPr>
              <a:spLocks noChangeArrowheads="1"/>
            </p:cNvSpPr>
            <p:nvPr/>
          </p:nvSpPr>
          <p:spPr bwMode="auto">
            <a:xfrm flipH="1">
              <a:off x="5647340" y="6233381"/>
              <a:ext cx="435076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3" name="Rectangle 149"/>
            <p:cNvSpPr>
              <a:spLocks noChangeArrowheads="1"/>
            </p:cNvSpPr>
            <p:nvPr/>
          </p:nvSpPr>
          <p:spPr bwMode="auto">
            <a:xfrm flipH="1">
              <a:off x="5647340" y="6539842"/>
              <a:ext cx="435076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2" name="Rectangle 158"/>
            <p:cNvSpPr>
              <a:spLocks noChangeArrowheads="1"/>
            </p:cNvSpPr>
            <p:nvPr/>
          </p:nvSpPr>
          <p:spPr bwMode="auto">
            <a:xfrm flipH="1">
              <a:off x="5319570" y="4382920"/>
              <a:ext cx="327770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3" name="Rectangle 159"/>
            <p:cNvSpPr>
              <a:spLocks noChangeArrowheads="1"/>
            </p:cNvSpPr>
            <p:nvPr/>
          </p:nvSpPr>
          <p:spPr bwMode="auto">
            <a:xfrm flipH="1">
              <a:off x="5319570" y="4691720"/>
              <a:ext cx="327770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4" name="Rectangle 160"/>
            <p:cNvSpPr>
              <a:spLocks noChangeArrowheads="1"/>
            </p:cNvSpPr>
            <p:nvPr/>
          </p:nvSpPr>
          <p:spPr bwMode="auto">
            <a:xfrm flipH="1">
              <a:off x="5319570" y="5000520"/>
              <a:ext cx="327770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5" name="Rectangle 161"/>
            <p:cNvSpPr>
              <a:spLocks noChangeArrowheads="1"/>
            </p:cNvSpPr>
            <p:nvPr/>
          </p:nvSpPr>
          <p:spPr bwMode="auto">
            <a:xfrm flipH="1">
              <a:off x="5319570" y="5306981"/>
              <a:ext cx="327770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6" name="Rectangle 162"/>
            <p:cNvSpPr>
              <a:spLocks noChangeArrowheads="1"/>
            </p:cNvSpPr>
            <p:nvPr/>
          </p:nvSpPr>
          <p:spPr bwMode="auto">
            <a:xfrm flipH="1">
              <a:off x="5319570" y="5615781"/>
              <a:ext cx="327770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7" name="Rectangle 163"/>
            <p:cNvSpPr>
              <a:spLocks noChangeArrowheads="1"/>
            </p:cNvSpPr>
            <p:nvPr/>
          </p:nvSpPr>
          <p:spPr bwMode="auto">
            <a:xfrm flipH="1">
              <a:off x="5319570" y="5924581"/>
              <a:ext cx="327770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8" name="Rectangle 164"/>
            <p:cNvSpPr>
              <a:spLocks noChangeArrowheads="1"/>
            </p:cNvSpPr>
            <p:nvPr/>
          </p:nvSpPr>
          <p:spPr bwMode="auto">
            <a:xfrm flipH="1">
              <a:off x="5319570" y="6233381"/>
              <a:ext cx="327770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9" name="Rectangle 165"/>
            <p:cNvSpPr>
              <a:spLocks noChangeArrowheads="1"/>
            </p:cNvSpPr>
            <p:nvPr/>
          </p:nvSpPr>
          <p:spPr bwMode="auto">
            <a:xfrm flipH="1">
              <a:off x="5319570" y="6539842"/>
              <a:ext cx="327770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8" name="Rectangle 174"/>
            <p:cNvSpPr>
              <a:spLocks noChangeArrowheads="1"/>
            </p:cNvSpPr>
            <p:nvPr/>
          </p:nvSpPr>
          <p:spPr bwMode="auto">
            <a:xfrm flipH="1">
              <a:off x="4991799" y="4382920"/>
              <a:ext cx="327770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9" name="Rectangle 175"/>
            <p:cNvSpPr>
              <a:spLocks noChangeArrowheads="1"/>
            </p:cNvSpPr>
            <p:nvPr/>
          </p:nvSpPr>
          <p:spPr bwMode="auto">
            <a:xfrm flipH="1">
              <a:off x="4991799" y="4691720"/>
              <a:ext cx="327770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0" name="Rectangle 176"/>
            <p:cNvSpPr>
              <a:spLocks noChangeArrowheads="1"/>
            </p:cNvSpPr>
            <p:nvPr/>
          </p:nvSpPr>
          <p:spPr bwMode="auto">
            <a:xfrm flipH="1">
              <a:off x="4991799" y="5000520"/>
              <a:ext cx="327770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1" name="Rectangle 177"/>
            <p:cNvSpPr>
              <a:spLocks noChangeArrowheads="1"/>
            </p:cNvSpPr>
            <p:nvPr/>
          </p:nvSpPr>
          <p:spPr bwMode="auto">
            <a:xfrm flipH="1">
              <a:off x="4991799" y="5306981"/>
              <a:ext cx="327770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2" name="Rectangle 178"/>
            <p:cNvSpPr>
              <a:spLocks noChangeArrowheads="1"/>
            </p:cNvSpPr>
            <p:nvPr/>
          </p:nvSpPr>
          <p:spPr bwMode="auto">
            <a:xfrm flipH="1">
              <a:off x="4991799" y="5615781"/>
              <a:ext cx="327770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3" name="Rectangle 179"/>
            <p:cNvSpPr>
              <a:spLocks noChangeArrowheads="1"/>
            </p:cNvSpPr>
            <p:nvPr/>
          </p:nvSpPr>
          <p:spPr bwMode="auto">
            <a:xfrm flipH="1">
              <a:off x="4991799" y="5924581"/>
              <a:ext cx="327770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4" name="Rectangle 180"/>
            <p:cNvSpPr>
              <a:spLocks noChangeArrowheads="1"/>
            </p:cNvSpPr>
            <p:nvPr/>
          </p:nvSpPr>
          <p:spPr bwMode="auto">
            <a:xfrm flipH="1">
              <a:off x="4991799" y="6233381"/>
              <a:ext cx="327770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5" name="Rectangle 181"/>
            <p:cNvSpPr>
              <a:spLocks noChangeArrowheads="1"/>
            </p:cNvSpPr>
            <p:nvPr/>
          </p:nvSpPr>
          <p:spPr bwMode="auto">
            <a:xfrm flipH="1">
              <a:off x="4991799" y="6539842"/>
              <a:ext cx="327770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4" name="Rectangle 190"/>
            <p:cNvSpPr>
              <a:spLocks noChangeArrowheads="1"/>
            </p:cNvSpPr>
            <p:nvPr/>
          </p:nvSpPr>
          <p:spPr bwMode="auto">
            <a:xfrm flipH="1">
              <a:off x="4664029" y="4382920"/>
              <a:ext cx="327770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5" name="Rectangle 191"/>
            <p:cNvSpPr>
              <a:spLocks noChangeArrowheads="1"/>
            </p:cNvSpPr>
            <p:nvPr/>
          </p:nvSpPr>
          <p:spPr bwMode="auto">
            <a:xfrm flipH="1">
              <a:off x="4664029" y="4691720"/>
              <a:ext cx="327770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6" name="Rectangle 192"/>
            <p:cNvSpPr>
              <a:spLocks noChangeArrowheads="1"/>
            </p:cNvSpPr>
            <p:nvPr/>
          </p:nvSpPr>
          <p:spPr bwMode="auto">
            <a:xfrm flipH="1">
              <a:off x="4664029" y="5000520"/>
              <a:ext cx="327770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7" name="Rectangle 193"/>
            <p:cNvSpPr>
              <a:spLocks noChangeArrowheads="1"/>
            </p:cNvSpPr>
            <p:nvPr/>
          </p:nvSpPr>
          <p:spPr bwMode="auto">
            <a:xfrm flipH="1">
              <a:off x="4664029" y="5306981"/>
              <a:ext cx="327770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8" name="Rectangle 194"/>
            <p:cNvSpPr>
              <a:spLocks noChangeArrowheads="1"/>
            </p:cNvSpPr>
            <p:nvPr/>
          </p:nvSpPr>
          <p:spPr bwMode="auto">
            <a:xfrm flipH="1">
              <a:off x="4664029" y="5615781"/>
              <a:ext cx="327770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9" name="Rectangle 195"/>
            <p:cNvSpPr>
              <a:spLocks noChangeArrowheads="1"/>
            </p:cNvSpPr>
            <p:nvPr/>
          </p:nvSpPr>
          <p:spPr bwMode="auto">
            <a:xfrm flipH="1">
              <a:off x="4664029" y="5924581"/>
              <a:ext cx="327770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0" name="Rectangle 196"/>
            <p:cNvSpPr>
              <a:spLocks noChangeArrowheads="1"/>
            </p:cNvSpPr>
            <p:nvPr/>
          </p:nvSpPr>
          <p:spPr bwMode="auto">
            <a:xfrm flipH="1">
              <a:off x="4664029" y="6233381"/>
              <a:ext cx="327770" cy="306461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1" name="Rectangle 197"/>
            <p:cNvSpPr>
              <a:spLocks noChangeArrowheads="1"/>
            </p:cNvSpPr>
            <p:nvPr/>
          </p:nvSpPr>
          <p:spPr bwMode="auto">
            <a:xfrm flipH="1">
              <a:off x="4664029" y="6539842"/>
              <a:ext cx="327770" cy="308800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3" name="Group 151"/>
          <p:cNvGrpSpPr>
            <a:grpSpLocks/>
          </p:cNvGrpSpPr>
          <p:nvPr/>
        </p:nvGrpSpPr>
        <p:grpSpPr bwMode="auto">
          <a:xfrm>
            <a:off x="4800600" y="3994150"/>
            <a:ext cx="3624263" cy="2282825"/>
            <a:chOff x="4792575" y="3979776"/>
            <a:chExt cx="3624985" cy="2283249"/>
          </a:xfrm>
        </p:grpSpPr>
        <p:sp>
          <p:nvSpPr>
            <p:cNvPr id="2064" name="Rectangle 70"/>
            <p:cNvSpPr>
              <a:spLocks noChangeArrowheads="1"/>
            </p:cNvSpPr>
            <p:nvPr/>
          </p:nvSpPr>
          <p:spPr bwMode="auto">
            <a:xfrm flipH="1">
              <a:off x="8366834" y="3979776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5" name="Rectangle 71"/>
            <p:cNvSpPr>
              <a:spLocks noChangeArrowheads="1"/>
            </p:cNvSpPr>
            <p:nvPr/>
          </p:nvSpPr>
          <p:spPr bwMode="auto">
            <a:xfrm flipH="1">
              <a:off x="8366834" y="4293255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6" name="Rectangle 72"/>
            <p:cNvSpPr>
              <a:spLocks noChangeArrowheads="1"/>
            </p:cNvSpPr>
            <p:nvPr/>
          </p:nvSpPr>
          <p:spPr bwMode="auto">
            <a:xfrm flipH="1">
              <a:off x="8366834" y="4604394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7" name="Rectangle 73"/>
            <p:cNvSpPr>
              <a:spLocks noChangeArrowheads="1"/>
            </p:cNvSpPr>
            <p:nvPr/>
          </p:nvSpPr>
          <p:spPr bwMode="auto">
            <a:xfrm flipH="1">
              <a:off x="8366834" y="4917873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8" name="Rectangle 74"/>
            <p:cNvSpPr>
              <a:spLocks noChangeArrowheads="1"/>
            </p:cNvSpPr>
            <p:nvPr/>
          </p:nvSpPr>
          <p:spPr bwMode="auto">
            <a:xfrm flipH="1">
              <a:off x="8366834" y="5231352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9" name="Rectangle 75"/>
            <p:cNvSpPr>
              <a:spLocks noChangeArrowheads="1"/>
            </p:cNvSpPr>
            <p:nvPr/>
          </p:nvSpPr>
          <p:spPr bwMode="auto">
            <a:xfrm flipH="1">
              <a:off x="8366834" y="5544831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0" name="Rectangle 76"/>
            <p:cNvSpPr>
              <a:spLocks noChangeArrowheads="1"/>
            </p:cNvSpPr>
            <p:nvPr/>
          </p:nvSpPr>
          <p:spPr bwMode="auto">
            <a:xfrm flipH="1">
              <a:off x="8366834" y="5855971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1" name="Rectangle 77"/>
            <p:cNvSpPr>
              <a:spLocks noChangeArrowheads="1"/>
            </p:cNvSpPr>
            <p:nvPr/>
          </p:nvSpPr>
          <p:spPr bwMode="auto">
            <a:xfrm flipH="1">
              <a:off x="8366834" y="6169450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0" name="Rectangle 86"/>
            <p:cNvSpPr>
              <a:spLocks noChangeArrowheads="1"/>
            </p:cNvSpPr>
            <p:nvPr/>
          </p:nvSpPr>
          <p:spPr bwMode="auto">
            <a:xfrm flipH="1">
              <a:off x="7789333" y="3979776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1" name="Rectangle 87"/>
            <p:cNvSpPr>
              <a:spLocks noChangeArrowheads="1"/>
            </p:cNvSpPr>
            <p:nvPr/>
          </p:nvSpPr>
          <p:spPr bwMode="auto">
            <a:xfrm flipH="1">
              <a:off x="7789333" y="4293255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2" name="Rectangle 88"/>
            <p:cNvSpPr>
              <a:spLocks noChangeArrowheads="1"/>
            </p:cNvSpPr>
            <p:nvPr/>
          </p:nvSpPr>
          <p:spPr bwMode="auto">
            <a:xfrm flipH="1">
              <a:off x="7789333" y="4604394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3" name="Rectangle 89"/>
            <p:cNvSpPr>
              <a:spLocks noChangeArrowheads="1"/>
            </p:cNvSpPr>
            <p:nvPr/>
          </p:nvSpPr>
          <p:spPr bwMode="auto">
            <a:xfrm flipH="1">
              <a:off x="7789333" y="4917873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4" name="Rectangle 90"/>
            <p:cNvSpPr>
              <a:spLocks noChangeArrowheads="1"/>
            </p:cNvSpPr>
            <p:nvPr/>
          </p:nvSpPr>
          <p:spPr bwMode="auto">
            <a:xfrm flipH="1">
              <a:off x="7789333" y="5231352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5" name="Rectangle 91"/>
            <p:cNvSpPr>
              <a:spLocks noChangeArrowheads="1"/>
            </p:cNvSpPr>
            <p:nvPr/>
          </p:nvSpPr>
          <p:spPr bwMode="auto">
            <a:xfrm flipH="1">
              <a:off x="7789333" y="5544831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6" name="Rectangle 92"/>
            <p:cNvSpPr>
              <a:spLocks noChangeArrowheads="1"/>
            </p:cNvSpPr>
            <p:nvPr/>
          </p:nvSpPr>
          <p:spPr bwMode="auto">
            <a:xfrm flipH="1">
              <a:off x="7789333" y="5855971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7" name="Rectangle 93"/>
            <p:cNvSpPr>
              <a:spLocks noChangeArrowheads="1"/>
            </p:cNvSpPr>
            <p:nvPr/>
          </p:nvSpPr>
          <p:spPr bwMode="auto">
            <a:xfrm flipH="1">
              <a:off x="7789333" y="6169450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6" name="Rectangle 102"/>
            <p:cNvSpPr>
              <a:spLocks noChangeArrowheads="1"/>
            </p:cNvSpPr>
            <p:nvPr/>
          </p:nvSpPr>
          <p:spPr bwMode="auto">
            <a:xfrm flipH="1">
              <a:off x="7213784" y="3979776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7" name="Rectangle 103"/>
            <p:cNvSpPr>
              <a:spLocks noChangeArrowheads="1"/>
            </p:cNvSpPr>
            <p:nvPr/>
          </p:nvSpPr>
          <p:spPr bwMode="auto">
            <a:xfrm flipH="1">
              <a:off x="7213784" y="4293255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8" name="Rectangle 104"/>
            <p:cNvSpPr>
              <a:spLocks noChangeArrowheads="1"/>
            </p:cNvSpPr>
            <p:nvPr/>
          </p:nvSpPr>
          <p:spPr bwMode="auto">
            <a:xfrm flipH="1">
              <a:off x="7213784" y="4604394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9" name="Rectangle 105"/>
            <p:cNvSpPr>
              <a:spLocks noChangeArrowheads="1"/>
            </p:cNvSpPr>
            <p:nvPr/>
          </p:nvSpPr>
          <p:spPr bwMode="auto">
            <a:xfrm flipH="1">
              <a:off x="7213784" y="4917873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0" name="Rectangle 106"/>
            <p:cNvSpPr>
              <a:spLocks noChangeArrowheads="1"/>
            </p:cNvSpPr>
            <p:nvPr/>
          </p:nvSpPr>
          <p:spPr bwMode="auto">
            <a:xfrm flipH="1">
              <a:off x="7213784" y="5231352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1" name="Rectangle 107"/>
            <p:cNvSpPr>
              <a:spLocks noChangeArrowheads="1"/>
            </p:cNvSpPr>
            <p:nvPr/>
          </p:nvSpPr>
          <p:spPr bwMode="auto">
            <a:xfrm flipH="1">
              <a:off x="7213784" y="5544831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2" name="Rectangle 108"/>
            <p:cNvSpPr>
              <a:spLocks noChangeArrowheads="1"/>
            </p:cNvSpPr>
            <p:nvPr/>
          </p:nvSpPr>
          <p:spPr bwMode="auto">
            <a:xfrm flipH="1">
              <a:off x="7213784" y="5855971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3" name="Rectangle 109"/>
            <p:cNvSpPr>
              <a:spLocks noChangeArrowheads="1"/>
            </p:cNvSpPr>
            <p:nvPr/>
          </p:nvSpPr>
          <p:spPr bwMode="auto">
            <a:xfrm flipH="1">
              <a:off x="7213784" y="6169450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2" name="Rectangle 118"/>
            <p:cNvSpPr>
              <a:spLocks noChangeArrowheads="1"/>
            </p:cNvSpPr>
            <p:nvPr/>
          </p:nvSpPr>
          <p:spPr bwMode="auto">
            <a:xfrm flipH="1">
              <a:off x="6702618" y="3998491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3" name="Rectangle 119"/>
            <p:cNvSpPr>
              <a:spLocks noChangeArrowheads="1"/>
            </p:cNvSpPr>
            <p:nvPr/>
          </p:nvSpPr>
          <p:spPr bwMode="auto">
            <a:xfrm flipH="1">
              <a:off x="6702618" y="4307291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4" name="Rectangle 120"/>
            <p:cNvSpPr>
              <a:spLocks noChangeArrowheads="1"/>
            </p:cNvSpPr>
            <p:nvPr/>
          </p:nvSpPr>
          <p:spPr bwMode="auto">
            <a:xfrm flipH="1">
              <a:off x="6702618" y="4618431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5" name="Rectangle 121"/>
            <p:cNvSpPr>
              <a:spLocks noChangeArrowheads="1"/>
            </p:cNvSpPr>
            <p:nvPr/>
          </p:nvSpPr>
          <p:spPr bwMode="auto">
            <a:xfrm flipH="1">
              <a:off x="6702618" y="4931910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6" name="Rectangle 122"/>
            <p:cNvSpPr>
              <a:spLocks noChangeArrowheads="1"/>
            </p:cNvSpPr>
            <p:nvPr/>
          </p:nvSpPr>
          <p:spPr bwMode="auto">
            <a:xfrm flipH="1">
              <a:off x="6702618" y="5245389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7" name="Rectangle 123"/>
            <p:cNvSpPr>
              <a:spLocks noChangeArrowheads="1"/>
            </p:cNvSpPr>
            <p:nvPr/>
          </p:nvSpPr>
          <p:spPr bwMode="auto">
            <a:xfrm flipH="1">
              <a:off x="6702618" y="5558868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8" name="Rectangle 124"/>
            <p:cNvSpPr>
              <a:spLocks noChangeArrowheads="1"/>
            </p:cNvSpPr>
            <p:nvPr/>
          </p:nvSpPr>
          <p:spPr bwMode="auto">
            <a:xfrm flipH="1">
              <a:off x="6702618" y="5870007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9" name="Rectangle 125"/>
            <p:cNvSpPr>
              <a:spLocks noChangeArrowheads="1"/>
            </p:cNvSpPr>
            <p:nvPr/>
          </p:nvSpPr>
          <p:spPr bwMode="auto">
            <a:xfrm flipH="1">
              <a:off x="6702618" y="6183486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8" name="Rectangle 134"/>
            <p:cNvSpPr>
              <a:spLocks noChangeArrowheads="1"/>
            </p:cNvSpPr>
            <p:nvPr/>
          </p:nvSpPr>
          <p:spPr bwMode="auto">
            <a:xfrm flipH="1">
              <a:off x="6265591" y="3998491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9" name="Rectangle 135"/>
            <p:cNvSpPr>
              <a:spLocks noChangeArrowheads="1"/>
            </p:cNvSpPr>
            <p:nvPr/>
          </p:nvSpPr>
          <p:spPr bwMode="auto">
            <a:xfrm flipH="1">
              <a:off x="6265591" y="4307291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0" name="Rectangle 136"/>
            <p:cNvSpPr>
              <a:spLocks noChangeArrowheads="1"/>
            </p:cNvSpPr>
            <p:nvPr/>
          </p:nvSpPr>
          <p:spPr bwMode="auto">
            <a:xfrm flipH="1">
              <a:off x="6265591" y="4618431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1" name="Rectangle 137"/>
            <p:cNvSpPr>
              <a:spLocks noChangeArrowheads="1"/>
            </p:cNvSpPr>
            <p:nvPr/>
          </p:nvSpPr>
          <p:spPr bwMode="auto">
            <a:xfrm flipH="1">
              <a:off x="6265591" y="4931910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2" name="Rectangle 138"/>
            <p:cNvSpPr>
              <a:spLocks noChangeArrowheads="1"/>
            </p:cNvSpPr>
            <p:nvPr/>
          </p:nvSpPr>
          <p:spPr bwMode="auto">
            <a:xfrm flipH="1">
              <a:off x="6265591" y="5245389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3" name="Rectangle 139"/>
            <p:cNvSpPr>
              <a:spLocks noChangeArrowheads="1"/>
            </p:cNvSpPr>
            <p:nvPr/>
          </p:nvSpPr>
          <p:spPr bwMode="auto">
            <a:xfrm flipH="1">
              <a:off x="6265591" y="5558868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4" name="Rectangle 140"/>
            <p:cNvSpPr>
              <a:spLocks noChangeArrowheads="1"/>
            </p:cNvSpPr>
            <p:nvPr/>
          </p:nvSpPr>
          <p:spPr bwMode="auto">
            <a:xfrm flipH="1">
              <a:off x="6265591" y="5870007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5" name="Rectangle 141"/>
            <p:cNvSpPr>
              <a:spLocks noChangeArrowheads="1"/>
            </p:cNvSpPr>
            <p:nvPr/>
          </p:nvSpPr>
          <p:spPr bwMode="auto">
            <a:xfrm flipH="1">
              <a:off x="6265591" y="6183486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4" name="Rectangle 150"/>
            <p:cNvSpPr>
              <a:spLocks noChangeArrowheads="1"/>
            </p:cNvSpPr>
            <p:nvPr/>
          </p:nvSpPr>
          <p:spPr bwMode="auto">
            <a:xfrm flipH="1">
              <a:off x="5828564" y="3998491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5" name="Rectangle 151"/>
            <p:cNvSpPr>
              <a:spLocks noChangeArrowheads="1"/>
            </p:cNvSpPr>
            <p:nvPr/>
          </p:nvSpPr>
          <p:spPr bwMode="auto">
            <a:xfrm flipH="1">
              <a:off x="5828564" y="4307291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6" name="Rectangle 152"/>
            <p:cNvSpPr>
              <a:spLocks noChangeArrowheads="1"/>
            </p:cNvSpPr>
            <p:nvPr/>
          </p:nvSpPr>
          <p:spPr bwMode="auto">
            <a:xfrm flipH="1">
              <a:off x="5828564" y="4618431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7" name="Rectangle 153"/>
            <p:cNvSpPr>
              <a:spLocks noChangeArrowheads="1"/>
            </p:cNvSpPr>
            <p:nvPr/>
          </p:nvSpPr>
          <p:spPr bwMode="auto">
            <a:xfrm flipH="1">
              <a:off x="5828564" y="4931910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8" name="Rectangle 154"/>
            <p:cNvSpPr>
              <a:spLocks noChangeArrowheads="1"/>
            </p:cNvSpPr>
            <p:nvPr/>
          </p:nvSpPr>
          <p:spPr bwMode="auto">
            <a:xfrm flipH="1">
              <a:off x="5828564" y="5245389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9" name="Rectangle 155"/>
            <p:cNvSpPr>
              <a:spLocks noChangeArrowheads="1"/>
            </p:cNvSpPr>
            <p:nvPr/>
          </p:nvSpPr>
          <p:spPr bwMode="auto">
            <a:xfrm flipH="1">
              <a:off x="5828564" y="5558868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0" name="Rectangle 156"/>
            <p:cNvSpPr>
              <a:spLocks noChangeArrowheads="1"/>
            </p:cNvSpPr>
            <p:nvPr/>
          </p:nvSpPr>
          <p:spPr bwMode="auto">
            <a:xfrm flipH="1">
              <a:off x="5828564" y="5870007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1" name="Rectangle 157"/>
            <p:cNvSpPr>
              <a:spLocks noChangeArrowheads="1"/>
            </p:cNvSpPr>
            <p:nvPr/>
          </p:nvSpPr>
          <p:spPr bwMode="auto">
            <a:xfrm flipH="1">
              <a:off x="5828564" y="6183486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0" name="Rectangle 166"/>
            <p:cNvSpPr>
              <a:spLocks noChangeArrowheads="1"/>
            </p:cNvSpPr>
            <p:nvPr/>
          </p:nvSpPr>
          <p:spPr bwMode="auto">
            <a:xfrm flipH="1">
              <a:off x="5448116" y="3998491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1" name="Rectangle 167"/>
            <p:cNvSpPr>
              <a:spLocks noChangeArrowheads="1"/>
            </p:cNvSpPr>
            <p:nvPr/>
          </p:nvSpPr>
          <p:spPr bwMode="auto">
            <a:xfrm flipH="1">
              <a:off x="5448116" y="4307291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2" name="Rectangle 168"/>
            <p:cNvSpPr>
              <a:spLocks noChangeArrowheads="1"/>
            </p:cNvSpPr>
            <p:nvPr/>
          </p:nvSpPr>
          <p:spPr bwMode="auto">
            <a:xfrm flipH="1">
              <a:off x="5448116" y="4618431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3" name="Rectangle 169"/>
            <p:cNvSpPr>
              <a:spLocks noChangeArrowheads="1"/>
            </p:cNvSpPr>
            <p:nvPr/>
          </p:nvSpPr>
          <p:spPr bwMode="auto">
            <a:xfrm flipH="1">
              <a:off x="5448116" y="4931910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4" name="Rectangle 170"/>
            <p:cNvSpPr>
              <a:spLocks noChangeArrowheads="1"/>
            </p:cNvSpPr>
            <p:nvPr/>
          </p:nvSpPr>
          <p:spPr bwMode="auto">
            <a:xfrm flipH="1">
              <a:off x="5448116" y="5245389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5" name="Rectangle 171"/>
            <p:cNvSpPr>
              <a:spLocks noChangeArrowheads="1"/>
            </p:cNvSpPr>
            <p:nvPr/>
          </p:nvSpPr>
          <p:spPr bwMode="auto">
            <a:xfrm flipH="1">
              <a:off x="5448116" y="5558868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6" name="Rectangle 172"/>
            <p:cNvSpPr>
              <a:spLocks noChangeArrowheads="1"/>
            </p:cNvSpPr>
            <p:nvPr/>
          </p:nvSpPr>
          <p:spPr bwMode="auto">
            <a:xfrm flipH="1">
              <a:off x="5448116" y="5870007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7" name="Rectangle 173"/>
            <p:cNvSpPr>
              <a:spLocks noChangeArrowheads="1"/>
            </p:cNvSpPr>
            <p:nvPr/>
          </p:nvSpPr>
          <p:spPr bwMode="auto">
            <a:xfrm flipH="1">
              <a:off x="5448116" y="6183486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6" name="Rectangle 182"/>
            <p:cNvSpPr>
              <a:spLocks noChangeArrowheads="1"/>
            </p:cNvSpPr>
            <p:nvPr/>
          </p:nvSpPr>
          <p:spPr bwMode="auto">
            <a:xfrm flipH="1">
              <a:off x="5120346" y="3998491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7" name="Rectangle 183"/>
            <p:cNvSpPr>
              <a:spLocks noChangeArrowheads="1"/>
            </p:cNvSpPr>
            <p:nvPr/>
          </p:nvSpPr>
          <p:spPr bwMode="auto">
            <a:xfrm flipH="1">
              <a:off x="5120346" y="4307291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8" name="Rectangle 184"/>
            <p:cNvSpPr>
              <a:spLocks noChangeArrowheads="1"/>
            </p:cNvSpPr>
            <p:nvPr/>
          </p:nvSpPr>
          <p:spPr bwMode="auto">
            <a:xfrm flipH="1">
              <a:off x="5120346" y="4618431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9" name="Rectangle 185"/>
            <p:cNvSpPr>
              <a:spLocks noChangeArrowheads="1"/>
            </p:cNvSpPr>
            <p:nvPr/>
          </p:nvSpPr>
          <p:spPr bwMode="auto">
            <a:xfrm flipH="1">
              <a:off x="5120346" y="4931910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0" name="Rectangle 186"/>
            <p:cNvSpPr>
              <a:spLocks noChangeArrowheads="1"/>
            </p:cNvSpPr>
            <p:nvPr/>
          </p:nvSpPr>
          <p:spPr bwMode="auto">
            <a:xfrm flipH="1">
              <a:off x="5120346" y="5245389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1" name="Rectangle 187"/>
            <p:cNvSpPr>
              <a:spLocks noChangeArrowheads="1"/>
            </p:cNvSpPr>
            <p:nvPr/>
          </p:nvSpPr>
          <p:spPr bwMode="auto">
            <a:xfrm flipH="1">
              <a:off x="5120346" y="5558868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2" name="Rectangle 188"/>
            <p:cNvSpPr>
              <a:spLocks noChangeArrowheads="1"/>
            </p:cNvSpPr>
            <p:nvPr/>
          </p:nvSpPr>
          <p:spPr bwMode="auto">
            <a:xfrm flipH="1">
              <a:off x="5120346" y="5870007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3" name="Rectangle 189"/>
            <p:cNvSpPr>
              <a:spLocks noChangeArrowheads="1"/>
            </p:cNvSpPr>
            <p:nvPr/>
          </p:nvSpPr>
          <p:spPr bwMode="auto">
            <a:xfrm flipH="1">
              <a:off x="5120346" y="6183486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2" name="Rectangle 198"/>
            <p:cNvSpPr>
              <a:spLocks noChangeArrowheads="1"/>
            </p:cNvSpPr>
            <p:nvPr/>
          </p:nvSpPr>
          <p:spPr bwMode="auto">
            <a:xfrm flipH="1">
              <a:off x="4792575" y="3998491"/>
              <a:ext cx="50726" cy="7486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3" name="Rectangle 199"/>
            <p:cNvSpPr>
              <a:spLocks noChangeArrowheads="1"/>
            </p:cNvSpPr>
            <p:nvPr/>
          </p:nvSpPr>
          <p:spPr bwMode="auto">
            <a:xfrm flipH="1">
              <a:off x="4792575" y="4307291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4" name="Rectangle 200"/>
            <p:cNvSpPr>
              <a:spLocks noChangeArrowheads="1"/>
            </p:cNvSpPr>
            <p:nvPr/>
          </p:nvSpPr>
          <p:spPr bwMode="auto">
            <a:xfrm flipH="1">
              <a:off x="4792575" y="4618431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5" name="Rectangle 201"/>
            <p:cNvSpPr>
              <a:spLocks noChangeArrowheads="1"/>
            </p:cNvSpPr>
            <p:nvPr/>
          </p:nvSpPr>
          <p:spPr bwMode="auto">
            <a:xfrm flipH="1">
              <a:off x="4792575" y="4931910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6" name="Rectangle 202"/>
            <p:cNvSpPr>
              <a:spLocks noChangeArrowheads="1"/>
            </p:cNvSpPr>
            <p:nvPr/>
          </p:nvSpPr>
          <p:spPr bwMode="auto">
            <a:xfrm flipH="1">
              <a:off x="4792575" y="5245389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7" name="Rectangle 203"/>
            <p:cNvSpPr>
              <a:spLocks noChangeArrowheads="1"/>
            </p:cNvSpPr>
            <p:nvPr/>
          </p:nvSpPr>
          <p:spPr bwMode="auto">
            <a:xfrm flipH="1">
              <a:off x="4792575" y="5558868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8" name="Rectangle 204"/>
            <p:cNvSpPr>
              <a:spLocks noChangeArrowheads="1"/>
            </p:cNvSpPr>
            <p:nvPr/>
          </p:nvSpPr>
          <p:spPr bwMode="auto">
            <a:xfrm flipH="1">
              <a:off x="4792575" y="5870007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9" name="Rectangle 205"/>
            <p:cNvSpPr>
              <a:spLocks noChangeArrowheads="1"/>
            </p:cNvSpPr>
            <p:nvPr/>
          </p:nvSpPr>
          <p:spPr bwMode="auto">
            <a:xfrm flipH="1">
              <a:off x="4792575" y="6183486"/>
              <a:ext cx="50726" cy="7953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Sheetpiles</a:t>
            </a:r>
          </a:p>
        </p:txBody>
      </p:sp>
      <p:sp>
        <p:nvSpPr>
          <p:cNvPr id="24581" name="Rectangle 6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82" name="Text Box 7"/>
          <p:cNvSpPr txBox="1">
            <a:spLocks noChangeArrowheads="1"/>
          </p:cNvSpPr>
          <p:nvPr/>
        </p:nvSpPr>
        <p:spPr bwMode="auto">
          <a:xfrm>
            <a:off x="457200" y="2209800"/>
            <a:ext cx="47244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4583" name="Rectangle 10"/>
          <p:cNvSpPr>
            <a:spLocks noChangeArrowheads="1"/>
          </p:cNvSpPr>
          <p:nvPr/>
        </p:nvSpPr>
        <p:spPr bwMode="auto">
          <a:xfrm>
            <a:off x="5486400" y="2510264"/>
            <a:ext cx="236220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+mj-lt"/>
                <a:cs typeface="Times New Roman" pitchFamily="18" charset="0"/>
              </a:rPr>
              <a:t>Apply general equation:</a:t>
            </a:r>
            <a:endParaRPr lang="en-US" dirty="0">
              <a:latin typeface="+mj-lt"/>
            </a:endParaRPr>
          </a:p>
        </p:txBody>
      </p:sp>
      <p:graphicFrame>
        <p:nvGraphicFramePr>
          <p:cNvPr id="24578" name="Object 9"/>
          <p:cNvGraphicFramePr>
            <a:graphicFrameLocks noChangeAspect="1"/>
          </p:cNvGraphicFramePr>
          <p:nvPr/>
        </p:nvGraphicFramePr>
        <p:xfrm>
          <a:off x="5562600" y="3886200"/>
          <a:ext cx="325755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79560" imgH="571320" progId="Equation.3">
                  <p:embed/>
                </p:oleObj>
              </mc:Choice>
              <mc:Fallback>
                <p:oleObj name="Equation" r:id="rId3" imgW="1879560" imgH="57132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5562600" y="3886200"/>
                        <a:ext cx="325755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10"/>
          <p:cNvGraphicFramePr>
            <a:graphicFrameLocks noChangeAspect="1"/>
          </p:cNvGraphicFramePr>
          <p:nvPr/>
        </p:nvGraphicFramePr>
        <p:xfrm>
          <a:off x="381000" y="2286000"/>
          <a:ext cx="4714875" cy="367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5" imgW="4715107" imgH="3670259" progId="Visio.Drawing.11">
                  <p:embed/>
                </p:oleObj>
              </mc:Choice>
              <mc:Fallback>
                <p:oleObj name="Visio" r:id="rId5" imgW="4715107" imgH="3670259" progId="Visio.Drawing.11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286000"/>
                        <a:ext cx="4714875" cy="367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017562"/>
              </p:ext>
            </p:extLst>
          </p:nvPr>
        </p:nvGraphicFramePr>
        <p:xfrm>
          <a:off x="1371600" y="1828800"/>
          <a:ext cx="5715000" cy="4878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4663440" imgH="3980731" progId="Visio.Drawing.15">
                  <p:embed/>
                </p:oleObj>
              </mc:Choice>
              <mc:Fallback>
                <p:oleObj name="Visio" r:id="rId3" imgW="4663440" imgH="3980731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71600" y="1828800"/>
                        <a:ext cx="5715000" cy="48785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297652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767836"/>
              </p:ext>
            </p:extLst>
          </p:nvPr>
        </p:nvGraphicFramePr>
        <p:xfrm>
          <a:off x="1371600" y="1752600"/>
          <a:ext cx="5867400" cy="47663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4010040" imgH="3257909" progId="Visio.Drawing.15">
                  <p:embed/>
                </p:oleObj>
              </mc:Choice>
              <mc:Fallback>
                <p:oleObj name="Visio" r:id="rId3" imgW="4010040" imgH="3257909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71600" y="1752600"/>
                        <a:ext cx="5867400" cy="47663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257800" y="1905000"/>
            <a:ext cx="32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Each red dot become a cell in the spreadsheet</a:t>
            </a:r>
          </a:p>
        </p:txBody>
      </p:sp>
    </p:spTree>
    <p:extLst>
      <p:ext uri="{BB962C8B-B14F-4D97-AF65-F5344CB8AC3E}">
        <p14:creationId xmlns:p14="http://schemas.microsoft.com/office/powerpoint/2010/main" val="41271856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981200"/>
            <a:ext cx="7713065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599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solidFill>
                  <a:schemeClr val="accent1">
                    <a:satMod val="150000"/>
                  </a:schemeClr>
                </a:solidFill>
              </a:rPr>
              <a:t>Discretization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076" name="Rectangle 59"/>
          <p:cNvSpPr>
            <a:spLocks noChangeArrowheads="1"/>
          </p:cNvSpPr>
          <p:nvPr/>
        </p:nvSpPr>
        <p:spPr bwMode="auto">
          <a:xfrm>
            <a:off x="0" y="258603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609600" y="2133600"/>
          <a:ext cx="8099425" cy="427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8098759" imgH="4271544" progId="Visio.Drawing.11">
                  <p:embed/>
                </p:oleObj>
              </mc:Choice>
              <mc:Fallback>
                <p:oleObj name="Visio" r:id="rId2" imgW="8098759" imgH="4271544" progId="Visio.Drawing.11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133600"/>
                        <a:ext cx="8099425" cy="427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9" name="Text Box 207"/>
          <p:cNvSpPr txBox="1">
            <a:spLocks noChangeArrowheads="1"/>
          </p:cNvSpPr>
          <p:nvPr/>
        </p:nvSpPr>
        <p:spPr bwMode="auto">
          <a:xfrm>
            <a:off x="5334000" y="2133600"/>
            <a:ext cx="2895600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Mesh-Centered</a:t>
            </a:r>
          </a:p>
        </p:txBody>
      </p:sp>
      <p:grpSp>
        <p:nvGrpSpPr>
          <p:cNvPr id="2" name="Group 171"/>
          <p:cNvGrpSpPr/>
          <p:nvPr/>
        </p:nvGrpSpPr>
        <p:grpSpPr>
          <a:xfrm>
            <a:off x="4664102" y="3910053"/>
            <a:ext cx="3999763" cy="2459935"/>
            <a:chOff x="640576" y="4342158"/>
            <a:chExt cx="3999763" cy="245993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80" name="Rectangle 184"/>
            <p:cNvSpPr>
              <a:spLocks noChangeArrowheads="1"/>
            </p:cNvSpPr>
            <p:nvPr/>
          </p:nvSpPr>
          <p:spPr bwMode="auto">
            <a:xfrm flipH="1">
              <a:off x="4059541" y="4342158"/>
              <a:ext cx="580798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1" name="Rectangle 185"/>
            <p:cNvSpPr>
              <a:spLocks noChangeArrowheads="1"/>
            </p:cNvSpPr>
            <p:nvPr/>
          </p:nvSpPr>
          <p:spPr bwMode="auto">
            <a:xfrm flipH="1">
              <a:off x="4059541" y="4649649"/>
              <a:ext cx="580798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2" name="Rectangle 186"/>
            <p:cNvSpPr>
              <a:spLocks noChangeArrowheads="1"/>
            </p:cNvSpPr>
            <p:nvPr/>
          </p:nvSpPr>
          <p:spPr bwMode="auto">
            <a:xfrm flipH="1">
              <a:off x="4059541" y="4957141"/>
              <a:ext cx="580798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3" name="Rectangle 187"/>
            <p:cNvSpPr>
              <a:spLocks noChangeArrowheads="1"/>
            </p:cNvSpPr>
            <p:nvPr/>
          </p:nvSpPr>
          <p:spPr bwMode="auto">
            <a:xfrm flipH="1">
              <a:off x="4059541" y="5264633"/>
              <a:ext cx="580798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4" name="Rectangle 188"/>
            <p:cNvSpPr>
              <a:spLocks noChangeArrowheads="1"/>
            </p:cNvSpPr>
            <p:nvPr/>
          </p:nvSpPr>
          <p:spPr bwMode="auto">
            <a:xfrm flipH="1">
              <a:off x="4059541" y="5572125"/>
              <a:ext cx="580798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5" name="Rectangle 189"/>
            <p:cNvSpPr>
              <a:spLocks noChangeArrowheads="1"/>
            </p:cNvSpPr>
            <p:nvPr/>
          </p:nvSpPr>
          <p:spPr bwMode="auto">
            <a:xfrm flipH="1">
              <a:off x="4059541" y="5879617"/>
              <a:ext cx="580798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6" name="Rectangle 190"/>
            <p:cNvSpPr>
              <a:spLocks noChangeArrowheads="1"/>
            </p:cNvSpPr>
            <p:nvPr/>
          </p:nvSpPr>
          <p:spPr bwMode="auto">
            <a:xfrm flipH="1">
              <a:off x="4059541" y="6187109"/>
              <a:ext cx="580798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7" name="Rectangle 191"/>
            <p:cNvSpPr>
              <a:spLocks noChangeArrowheads="1"/>
            </p:cNvSpPr>
            <p:nvPr/>
          </p:nvSpPr>
          <p:spPr bwMode="auto">
            <a:xfrm flipH="1">
              <a:off x="4059541" y="6494601"/>
              <a:ext cx="580798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97" name="Rectangle 201"/>
            <p:cNvSpPr>
              <a:spLocks noChangeArrowheads="1"/>
            </p:cNvSpPr>
            <p:nvPr/>
          </p:nvSpPr>
          <p:spPr bwMode="auto">
            <a:xfrm flipH="1">
              <a:off x="3484551" y="4342158"/>
              <a:ext cx="582734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98" name="Rectangle 202"/>
            <p:cNvSpPr>
              <a:spLocks noChangeArrowheads="1"/>
            </p:cNvSpPr>
            <p:nvPr/>
          </p:nvSpPr>
          <p:spPr bwMode="auto">
            <a:xfrm flipH="1">
              <a:off x="3484551" y="4649649"/>
              <a:ext cx="582734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99" name="Rectangle 203"/>
            <p:cNvSpPr>
              <a:spLocks noChangeArrowheads="1"/>
            </p:cNvSpPr>
            <p:nvPr/>
          </p:nvSpPr>
          <p:spPr bwMode="auto">
            <a:xfrm flipH="1">
              <a:off x="3484551" y="4957141"/>
              <a:ext cx="582734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00" name="Rectangle 204"/>
            <p:cNvSpPr>
              <a:spLocks noChangeArrowheads="1"/>
            </p:cNvSpPr>
            <p:nvPr/>
          </p:nvSpPr>
          <p:spPr bwMode="auto">
            <a:xfrm flipH="1">
              <a:off x="3484551" y="5264633"/>
              <a:ext cx="582734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01" name="Rectangle 205"/>
            <p:cNvSpPr>
              <a:spLocks noChangeArrowheads="1"/>
            </p:cNvSpPr>
            <p:nvPr/>
          </p:nvSpPr>
          <p:spPr bwMode="auto">
            <a:xfrm flipH="1">
              <a:off x="3484551" y="5572125"/>
              <a:ext cx="582734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02" name="Rectangle 206"/>
            <p:cNvSpPr>
              <a:spLocks noChangeArrowheads="1"/>
            </p:cNvSpPr>
            <p:nvPr/>
          </p:nvSpPr>
          <p:spPr bwMode="auto">
            <a:xfrm flipH="1">
              <a:off x="3484551" y="5879617"/>
              <a:ext cx="582734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03" name="Rectangle 207"/>
            <p:cNvSpPr>
              <a:spLocks noChangeArrowheads="1"/>
            </p:cNvSpPr>
            <p:nvPr/>
          </p:nvSpPr>
          <p:spPr bwMode="auto">
            <a:xfrm flipH="1">
              <a:off x="3484551" y="6187109"/>
              <a:ext cx="582734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04" name="Rectangle 208"/>
            <p:cNvSpPr>
              <a:spLocks noChangeArrowheads="1"/>
            </p:cNvSpPr>
            <p:nvPr/>
          </p:nvSpPr>
          <p:spPr bwMode="auto">
            <a:xfrm flipH="1">
              <a:off x="3484551" y="6494601"/>
              <a:ext cx="582734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05" name="Rectangle 209"/>
            <p:cNvSpPr>
              <a:spLocks noChangeArrowheads="1"/>
            </p:cNvSpPr>
            <p:nvPr/>
          </p:nvSpPr>
          <p:spPr bwMode="auto">
            <a:xfrm flipH="1">
              <a:off x="2911497" y="4342158"/>
              <a:ext cx="580798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06" name="Rectangle 210"/>
            <p:cNvSpPr>
              <a:spLocks noChangeArrowheads="1"/>
            </p:cNvSpPr>
            <p:nvPr/>
          </p:nvSpPr>
          <p:spPr bwMode="auto">
            <a:xfrm flipH="1">
              <a:off x="2911497" y="4649649"/>
              <a:ext cx="580798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07" name="Rectangle 211"/>
            <p:cNvSpPr>
              <a:spLocks noChangeArrowheads="1"/>
            </p:cNvSpPr>
            <p:nvPr/>
          </p:nvSpPr>
          <p:spPr bwMode="auto">
            <a:xfrm flipH="1">
              <a:off x="2911497" y="4957141"/>
              <a:ext cx="580798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08" name="Rectangle 212"/>
            <p:cNvSpPr>
              <a:spLocks noChangeArrowheads="1"/>
            </p:cNvSpPr>
            <p:nvPr/>
          </p:nvSpPr>
          <p:spPr bwMode="auto">
            <a:xfrm flipH="1">
              <a:off x="2911497" y="5264633"/>
              <a:ext cx="580798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09" name="Rectangle 213"/>
            <p:cNvSpPr>
              <a:spLocks noChangeArrowheads="1"/>
            </p:cNvSpPr>
            <p:nvPr/>
          </p:nvSpPr>
          <p:spPr bwMode="auto">
            <a:xfrm flipH="1">
              <a:off x="2911497" y="5572125"/>
              <a:ext cx="580798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10" name="Rectangle 214"/>
            <p:cNvSpPr>
              <a:spLocks noChangeArrowheads="1"/>
            </p:cNvSpPr>
            <p:nvPr/>
          </p:nvSpPr>
          <p:spPr bwMode="auto">
            <a:xfrm flipH="1">
              <a:off x="2911497" y="5879617"/>
              <a:ext cx="580798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11" name="Rectangle 215"/>
            <p:cNvSpPr>
              <a:spLocks noChangeArrowheads="1"/>
            </p:cNvSpPr>
            <p:nvPr/>
          </p:nvSpPr>
          <p:spPr bwMode="auto">
            <a:xfrm flipH="1">
              <a:off x="2911497" y="6187109"/>
              <a:ext cx="580798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12" name="Rectangle 216"/>
            <p:cNvSpPr>
              <a:spLocks noChangeArrowheads="1"/>
            </p:cNvSpPr>
            <p:nvPr/>
          </p:nvSpPr>
          <p:spPr bwMode="auto">
            <a:xfrm flipH="1">
              <a:off x="2911497" y="6494601"/>
              <a:ext cx="580798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13" name="Rectangle 217"/>
            <p:cNvSpPr>
              <a:spLocks noChangeArrowheads="1"/>
            </p:cNvSpPr>
            <p:nvPr/>
          </p:nvSpPr>
          <p:spPr bwMode="auto">
            <a:xfrm flipH="1">
              <a:off x="2485578" y="4342158"/>
              <a:ext cx="433663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14" name="Rectangle 218"/>
            <p:cNvSpPr>
              <a:spLocks noChangeArrowheads="1"/>
            </p:cNvSpPr>
            <p:nvPr/>
          </p:nvSpPr>
          <p:spPr bwMode="auto">
            <a:xfrm flipH="1">
              <a:off x="2485578" y="4649649"/>
              <a:ext cx="433663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15" name="Rectangle 219"/>
            <p:cNvSpPr>
              <a:spLocks noChangeArrowheads="1"/>
            </p:cNvSpPr>
            <p:nvPr/>
          </p:nvSpPr>
          <p:spPr bwMode="auto">
            <a:xfrm flipH="1">
              <a:off x="2485578" y="4957141"/>
              <a:ext cx="433663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16" name="Rectangle 220"/>
            <p:cNvSpPr>
              <a:spLocks noChangeArrowheads="1"/>
            </p:cNvSpPr>
            <p:nvPr/>
          </p:nvSpPr>
          <p:spPr bwMode="auto">
            <a:xfrm flipH="1">
              <a:off x="2485578" y="5264633"/>
              <a:ext cx="433663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17" name="Rectangle 221"/>
            <p:cNvSpPr>
              <a:spLocks noChangeArrowheads="1"/>
            </p:cNvSpPr>
            <p:nvPr/>
          </p:nvSpPr>
          <p:spPr bwMode="auto">
            <a:xfrm flipH="1">
              <a:off x="2485578" y="5572125"/>
              <a:ext cx="433663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18" name="Rectangle 222"/>
            <p:cNvSpPr>
              <a:spLocks noChangeArrowheads="1"/>
            </p:cNvSpPr>
            <p:nvPr/>
          </p:nvSpPr>
          <p:spPr bwMode="auto">
            <a:xfrm flipH="1">
              <a:off x="2485578" y="5879617"/>
              <a:ext cx="433663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19" name="Rectangle 223"/>
            <p:cNvSpPr>
              <a:spLocks noChangeArrowheads="1"/>
            </p:cNvSpPr>
            <p:nvPr/>
          </p:nvSpPr>
          <p:spPr bwMode="auto">
            <a:xfrm flipH="1">
              <a:off x="2485578" y="6187109"/>
              <a:ext cx="433663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20" name="Rectangle 224"/>
            <p:cNvSpPr>
              <a:spLocks noChangeArrowheads="1"/>
            </p:cNvSpPr>
            <p:nvPr/>
          </p:nvSpPr>
          <p:spPr bwMode="auto">
            <a:xfrm flipH="1">
              <a:off x="2485578" y="6494601"/>
              <a:ext cx="433663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21" name="Rectangle 225"/>
            <p:cNvSpPr>
              <a:spLocks noChangeArrowheads="1"/>
            </p:cNvSpPr>
            <p:nvPr/>
          </p:nvSpPr>
          <p:spPr bwMode="auto">
            <a:xfrm flipH="1">
              <a:off x="2051915" y="4342158"/>
              <a:ext cx="433663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22" name="Rectangle 226"/>
            <p:cNvSpPr>
              <a:spLocks noChangeArrowheads="1"/>
            </p:cNvSpPr>
            <p:nvPr/>
          </p:nvSpPr>
          <p:spPr bwMode="auto">
            <a:xfrm flipH="1">
              <a:off x="2051915" y="4649649"/>
              <a:ext cx="433663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23" name="Rectangle 227"/>
            <p:cNvSpPr>
              <a:spLocks noChangeArrowheads="1"/>
            </p:cNvSpPr>
            <p:nvPr/>
          </p:nvSpPr>
          <p:spPr bwMode="auto">
            <a:xfrm flipH="1">
              <a:off x="2051915" y="4957141"/>
              <a:ext cx="433663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24" name="Rectangle 228"/>
            <p:cNvSpPr>
              <a:spLocks noChangeArrowheads="1"/>
            </p:cNvSpPr>
            <p:nvPr/>
          </p:nvSpPr>
          <p:spPr bwMode="auto">
            <a:xfrm flipH="1">
              <a:off x="2051915" y="5264633"/>
              <a:ext cx="433663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25" name="Rectangle 229"/>
            <p:cNvSpPr>
              <a:spLocks noChangeArrowheads="1"/>
            </p:cNvSpPr>
            <p:nvPr/>
          </p:nvSpPr>
          <p:spPr bwMode="auto">
            <a:xfrm flipH="1">
              <a:off x="2051915" y="5572125"/>
              <a:ext cx="433663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26" name="Rectangle 230"/>
            <p:cNvSpPr>
              <a:spLocks noChangeArrowheads="1"/>
            </p:cNvSpPr>
            <p:nvPr/>
          </p:nvSpPr>
          <p:spPr bwMode="auto">
            <a:xfrm flipH="1">
              <a:off x="2051915" y="5879617"/>
              <a:ext cx="433663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27" name="Rectangle 231"/>
            <p:cNvSpPr>
              <a:spLocks noChangeArrowheads="1"/>
            </p:cNvSpPr>
            <p:nvPr/>
          </p:nvSpPr>
          <p:spPr bwMode="auto">
            <a:xfrm flipH="1">
              <a:off x="2051915" y="6187109"/>
              <a:ext cx="433663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28" name="Rectangle 232"/>
            <p:cNvSpPr>
              <a:spLocks noChangeArrowheads="1"/>
            </p:cNvSpPr>
            <p:nvPr/>
          </p:nvSpPr>
          <p:spPr bwMode="auto">
            <a:xfrm flipH="1">
              <a:off x="2051915" y="6494601"/>
              <a:ext cx="433663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29" name="Rectangle 233"/>
            <p:cNvSpPr>
              <a:spLocks noChangeArrowheads="1"/>
            </p:cNvSpPr>
            <p:nvPr/>
          </p:nvSpPr>
          <p:spPr bwMode="auto">
            <a:xfrm flipH="1">
              <a:off x="1616317" y="4342158"/>
              <a:ext cx="435599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30" name="Rectangle 234"/>
            <p:cNvSpPr>
              <a:spLocks noChangeArrowheads="1"/>
            </p:cNvSpPr>
            <p:nvPr/>
          </p:nvSpPr>
          <p:spPr bwMode="auto">
            <a:xfrm flipH="1">
              <a:off x="1616317" y="4649649"/>
              <a:ext cx="435599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31" name="Rectangle 235"/>
            <p:cNvSpPr>
              <a:spLocks noChangeArrowheads="1"/>
            </p:cNvSpPr>
            <p:nvPr/>
          </p:nvSpPr>
          <p:spPr bwMode="auto">
            <a:xfrm flipH="1">
              <a:off x="1616317" y="4957141"/>
              <a:ext cx="435599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32" name="Rectangle 236"/>
            <p:cNvSpPr>
              <a:spLocks noChangeArrowheads="1"/>
            </p:cNvSpPr>
            <p:nvPr/>
          </p:nvSpPr>
          <p:spPr bwMode="auto">
            <a:xfrm flipH="1">
              <a:off x="1616317" y="5264633"/>
              <a:ext cx="435599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33" name="Rectangle 237"/>
            <p:cNvSpPr>
              <a:spLocks noChangeArrowheads="1"/>
            </p:cNvSpPr>
            <p:nvPr/>
          </p:nvSpPr>
          <p:spPr bwMode="auto">
            <a:xfrm flipH="1">
              <a:off x="1616317" y="5572125"/>
              <a:ext cx="435599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34" name="Rectangle 238"/>
            <p:cNvSpPr>
              <a:spLocks noChangeArrowheads="1"/>
            </p:cNvSpPr>
            <p:nvPr/>
          </p:nvSpPr>
          <p:spPr bwMode="auto">
            <a:xfrm flipH="1">
              <a:off x="1616317" y="5879617"/>
              <a:ext cx="435599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35" name="Rectangle 239"/>
            <p:cNvSpPr>
              <a:spLocks noChangeArrowheads="1"/>
            </p:cNvSpPr>
            <p:nvPr/>
          </p:nvSpPr>
          <p:spPr bwMode="auto">
            <a:xfrm flipH="1">
              <a:off x="1616317" y="6187109"/>
              <a:ext cx="435599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36" name="Rectangle 240"/>
            <p:cNvSpPr>
              <a:spLocks noChangeArrowheads="1"/>
            </p:cNvSpPr>
            <p:nvPr/>
          </p:nvSpPr>
          <p:spPr bwMode="auto">
            <a:xfrm flipH="1">
              <a:off x="1616317" y="6494601"/>
              <a:ext cx="435599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37" name="Rectangle 241"/>
            <p:cNvSpPr>
              <a:spLocks noChangeArrowheads="1"/>
            </p:cNvSpPr>
            <p:nvPr/>
          </p:nvSpPr>
          <p:spPr bwMode="auto">
            <a:xfrm flipH="1">
              <a:off x="1291070" y="4342158"/>
              <a:ext cx="325247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38" name="Rectangle 242"/>
            <p:cNvSpPr>
              <a:spLocks noChangeArrowheads="1"/>
            </p:cNvSpPr>
            <p:nvPr/>
          </p:nvSpPr>
          <p:spPr bwMode="auto">
            <a:xfrm flipH="1">
              <a:off x="1291070" y="4649649"/>
              <a:ext cx="325247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39" name="Rectangle 243"/>
            <p:cNvSpPr>
              <a:spLocks noChangeArrowheads="1"/>
            </p:cNvSpPr>
            <p:nvPr/>
          </p:nvSpPr>
          <p:spPr bwMode="auto">
            <a:xfrm flipH="1">
              <a:off x="1291070" y="4957141"/>
              <a:ext cx="325247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40" name="Rectangle 244"/>
            <p:cNvSpPr>
              <a:spLocks noChangeArrowheads="1"/>
            </p:cNvSpPr>
            <p:nvPr/>
          </p:nvSpPr>
          <p:spPr bwMode="auto">
            <a:xfrm flipH="1">
              <a:off x="1291070" y="5264633"/>
              <a:ext cx="325247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41" name="Rectangle 245"/>
            <p:cNvSpPr>
              <a:spLocks noChangeArrowheads="1"/>
            </p:cNvSpPr>
            <p:nvPr/>
          </p:nvSpPr>
          <p:spPr bwMode="auto">
            <a:xfrm flipH="1">
              <a:off x="1291070" y="5572125"/>
              <a:ext cx="325247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42" name="Rectangle 246"/>
            <p:cNvSpPr>
              <a:spLocks noChangeArrowheads="1"/>
            </p:cNvSpPr>
            <p:nvPr/>
          </p:nvSpPr>
          <p:spPr bwMode="auto">
            <a:xfrm flipH="1">
              <a:off x="1291070" y="5879617"/>
              <a:ext cx="325247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43" name="Rectangle 247"/>
            <p:cNvSpPr>
              <a:spLocks noChangeArrowheads="1"/>
            </p:cNvSpPr>
            <p:nvPr/>
          </p:nvSpPr>
          <p:spPr bwMode="auto">
            <a:xfrm flipH="1">
              <a:off x="1291070" y="6187109"/>
              <a:ext cx="325247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44" name="Rectangle 248"/>
            <p:cNvSpPr>
              <a:spLocks noChangeArrowheads="1"/>
            </p:cNvSpPr>
            <p:nvPr/>
          </p:nvSpPr>
          <p:spPr bwMode="auto">
            <a:xfrm flipH="1">
              <a:off x="1291070" y="6494601"/>
              <a:ext cx="325247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45" name="Rectangle 249"/>
            <p:cNvSpPr>
              <a:spLocks noChangeArrowheads="1"/>
            </p:cNvSpPr>
            <p:nvPr/>
          </p:nvSpPr>
          <p:spPr bwMode="auto">
            <a:xfrm flipH="1">
              <a:off x="965823" y="4342158"/>
              <a:ext cx="325247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46" name="Rectangle 250"/>
            <p:cNvSpPr>
              <a:spLocks noChangeArrowheads="1"/>
            </p:cNvSpPr>
            <p:nvPr/>
          </p:nvSpPr>
          <p:spPr bwMode="auto">
            <a:xfrm flipH="1">
              <a:off x="965823" y="4649649"/>
              <a:ext cx="325247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47" name="Rectangle 251"/>
            <p:cNvSpPr>
              <a:spLocks noChangeArrowheads="1"/>
            </p:cNvSpPr>
            <p:nvPr/>
          </p:nvSpPr>
          <p:spPr bwMode="auto">
            <a:xfrm flipH="1">
              <a:off x="965823" y="4957141"/>
              <a:ext cx="325247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48" name="Rectangle 252"/>
            <p:cNvSpPr>
              <a:spLocks noChangeArrowheads="1"/>
            </p:cNvSpPr>
            <p:nvPr/>
          </p:nvSpPr>
          <p:spPr bwMode="auto">
            <a:xfrm flipH="1">
              <a:off x="965823" y="5264633"/>
              <a:ext cx="325247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49" name="Rectangle 253"/>
            <p:cNvSpPr>
              <a:spLocks noChangeArrowheads="1"/>
            </p:cNvSpPr>
            <p:nvPr/>
          </p:nvSpPr>
          <p:spPr bwMode="auto">
            <a:xfrm flipH="1">
              <a:off x="965823" y="5572125"/>
              <a:ext cx="325247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50" name="Rectangle 254"/>
            <p:cNvSpPr>
              <a:spLocks noChangeArrowheads="1"/>
            </p:cNvSpPr>
            <p:nvPr/>
          </p:nvSpPr>
          <p:spPr bwMode="auto">
            <a:xfrm flipH="1">
              <a:off x="965823" y="5879617"/>
              <a:ext cx="325247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51" name="Rectangle 255"/>
            <p:cNvSpPr>
              <a:spLocks noChangeArrowheads="1"/>
            </p:cNvSpPr>
            <p:nvPr/>
          </p:nvSpPr>
          <p:spPr bwMode="auto">
            <a:xfrm flipH="1">
              <a:off x="965823" y="6187109"/>
              <a:ext cx="325247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52" name="Rectangle 256"/>
            <p:cNvSpPr>
              <a:spLocks noChangeArrowheads="1"/>
            </p:cNvSpPr>
            <p:nvPr/>
          </p:nvSpPr>
          <p:spPr bwMode="auto">
            <a:xfrm flipH="1">
              <a:off x="965823" y="6494601"/>
              <a:ext cx="325247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53" name="Rectangle 257"/>
            <p:cNvSpPr>
              <a:spLocks noChangeArrowheads="1"/>
            </p:cNvSpPr>
            <p:nvPr/>
          </p:nvSpPr>
          <p:spPr bwMode="auto">
            <a:xfrm flipH="1">
              <a:off x="640576" y="4342158"/>
              <a:ext cx="325247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54" name="Rectangle 258"/>
            <p:cNvSpPr>
              <a:spLocks noChangeArrowheads="1"/>
            </p:cNvSpPr>
            <p:nvPr/>
          </p:nvSpPr>
          <p:spPr bwMode="auto">
            <a:xfrm flipH="1">
              <a:off x="640576" y="4649649"/>
              <a:ext cx="325247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55" name="Rectangle 259"/>
            <p:cNvSpPr>
              <a:spLocks noChangeArrowheads="1"/>
            </p:cNvSpPr>
            <p:nvPr/>
          </p:nvSpPr>
          <p:spPr bwMode="auto">
            <a:xfrm flipH="1">
              <a:off x="640576" y="4957141"/>
              <a:ext cx="325247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56" name="Rectangle 260"/>
            <p:cNvSpPr>
              <a:spLocks noChangeArrowheads="1"/>
            </p:cNvSpPr>
            <p:nvPr/>
          </p:nvSpPr>
          <p:spPr bwMode="auto">
            <a:xfrm flipH="1">
              <a:off x="640576" y="5264633"/>
              <a:ext cx="325247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57" name="Rectangle 261"/>
            <p:cNvSpPr>
              <a:spLocks noChangeArrowheads="1"/>
            </p:cNvSpPr>
            <p:nvPr/>
          </p:nvSpPr>
          <p:spPr bwMode="auto">
            <a:xfrm flipH="1">
              <a:off x="640576" y="5572125"/>
              <a:ext cx="325247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58" name="Rectangle 262"/>
            <p:cNvSpPr>
              <a:spLocks noChangeArrowheads="1"/>
            </p:cNvSpPr>
            <p:nvPr/>
          </p:nvSpPr>
          <p:spPr bwMode="auto">
            <a:xfrm flipH="1">
              <a:off x="640576" y="5879617"/>
              <a:ext cx="325247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59" name="Rectangle 263"/>
            <p:cNvSpPr>
              <a:spLocks noChangeArrowheads="1"/>
            </p:cNvSpPr>
            <p:nvPr/>
          </p:nvSpPr>
          <p:spPr bwMode="auto">
            <a:xfrm flipH="1">
              <a:off x="640576" y="6187109"/>
              <a:ext cx="325247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60" name="Rectangle 264"/>
            <p:cNvSpPr>
              <a:spLocks noChangeArrowheads="1"/>
            </p:cNvSpPr>
            <p:nvPr/>
          </p:nvSpPr>
          <p:spPr bwMode="auto">
            <a:xfrm flipH="1">
              <a:off x="640576" y="6494601"/>
              <a:ext cx="325247" cy="307492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3079" name="Group 169"/>
          <p:cNvGrpSpPr>
            <a:grpSpLocks/>
          </p:cNvGrpSpPr>
          <p:nvPr/>
        </p:nvGrpSpPr>
        <p:grpSpPr bwMode="auto">
          <a:xfrm>
            <a:off x="4645025" y="3863975"/>
            <a:ext cx="4049713" cy="2552700"/>
            <a:chOff x="4808344" y="4295568"/>
            <a:chExt cx="4050099" cy="2553114"/>
          </a:xfrm>
        </p:grpSpPr>
        <p:sp>
          <p:nvSpPr>
            <p:cNvPr id="3088" name="Rectangle 192"/>
            <p:cNvSpPr>
              <a:spLocks noChangeArrowheads="1"/>
            </p:cNvSpPr>
            <p:nvPr/>
          </p:nvSpPr>
          <p:spPr bwMode="auto">
            <a:xfrm flipH="1">
              <a:off x="8808107" y="4295568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9" name="Rectangle 193"/>
            <p:cNvSpPr>
              <a:spLocks noChangeArrowheads="1"/>
            </p:cNvSpPr>
            <p:nvPr/>
          </p:nvSpPr>
          <p:spPr bwMode="auto">
            <a:xfrm flipH="1">
              <a:off x="8808107" y="4603060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90" name="Rectangle 194"/>
            <p:cNvSpPr>
              <a:spLocks noChangeArrowheads="1"/>
            </p:cNvSpPr>
            <p:nvPr/>
          </p:nvSpPr>
          <p:spPr bwMode="auto">
            <a:xfrm flipH="1">
              <a:off x="8808107" y="4915211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91" name="Rectangle 195"/>
            <p:cNvSpPr>
              <a:spLocks noChangeArrowheads="1"/>
            </p:cNvSpPr>
            <p:nvPr/>
          </p:nvSpPr>
          <p:spPr bwMode="auto">
            <a:xfrm flipH="1">
              <a:off x="8808107" y="5222702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92" name="Rectangle 196"/>
            <p:cNvSpPr>
              <a:spLocks noChangeArrowheads="1"/>
            </p:cNvSpPr>
            <p:nvPr/>
          </p:nvSpPr>
          <p:spPr bwMode="auto">
            <a:xfrm flipH="1">
              <a:off x="8808107" y="5530194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93" name="Rectangle 197"/>
            <p:cNvSpPr>
              <a:spLocks noChangeArrowheads="1"/>
            </p:cNvSpPr>
            <p:nvPr/>
          </p:nvSpPr>
          <p:spPr bwMode="auto">
            <a:xfrm flipH="1">
              <a:off x="8808107" y="5837686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94" name="Rectangle 198"/>
            <p:cNvSpPr>
              <a:spLocks noChangeArrowheads="1"/>
            </p:cNvSpPr>
            <p:nvPr/>
          </p:nvSpPr>
          <p:spPr bwMode="auto">
            <a:xfrm flipH="1">
              <a:off x="8808107" y="6149837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95" name="Rectangle 199"/>
            <p:cNvSpPr>
              <a:spLocks noChangeArrowheads="1"/>
            </p:cNvSpPr>
            <p:nvPr/>
          </p:nvSpPr>
          <p:spPr bwMode="auto">
            <a:xfrm flipH="1">
              <a:off x="8808107" y="6457329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96" name="Rectangle 200"/>
            <p:cNvSpPr>
              <a:spLocks noChangeArrowheads="1"/>
            </p:cNvSpPr>
            <p:nvPr/>
          </p:nvSpPr>
          <p:spPr bwMode="auto">
            <a:xfrm flipH="1">
              <a:off x="8808107" y="6764821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61" name="Rectangle 265"/>
            <p:cNvSpPr>
              <a:spLocks noChangeArrowheads="1"/>
            </p:cNvSpPr>
            <p:nvPr/>
          </p:nvSpPr>
          <p:spPr bwMode="auto">
            <a:xfrm flipH="1">
              <a:off x="8227309" y="4295568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62" name="Rectangle 266"/>
            <p:cNvSpPr>
              <a:spLocks noChangeArrowheads="1"/>
            </p:cNvSpPr>
            <p:nvPr/>
          </p:nvSpPr>
          <p:spPr bwMode="auto">
            <a:xfrm flipH="1">
              <a:off x="8227309" y="4603060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63" name="Rectangle 267"/>
            <p:cNvSpPr>
              <a:spLocks noChangeArrowheads="1"/>
            </p:cNvSpPr>
            <p:nvPr/>
          </p:nvSpPr>
          <p:spPr bwMode="auto">
            <a:xfrm flipH="1">
              <a:off x="8227309" y="4915211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64" name="Rectangle 268"/>
            <p:cNvSpPr>
              <a:spLocks noChangeArrowheads="1"/>
            </p:cNvSpPr>
            <p:nvPr/>
          </p:nvSpPr>
          <p:spPr bwMode="auto">
            <a:xfrm flipH="1">
              <a:off x="8227309" y="5222702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65" name="Rectangle 269"/>
            <p:cNvSpPr>
              <a:spLocks noChangeArrowheads="1"/>
            </p:cNvSpPr>
            <p:nvPr/>
          </p:nvSpPr>
          <p:spPr bwMode="auto">
            <a:xfrm flipH="1">
              <a:off x="8227309" y="5530194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66" name="Rectangle 270"/>
            <p:cNvSpPr>
              <a:spLocks noChangeArrowheads="1"/>
            </p:cNvSpPr>
            <p:nvPr/>
          </p:nvSpPr>
          <p:spPr bwMode="auto">
            <a:xfrm flipH="1">
              <a:off x="8227309" y="5837686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67" name="Rectangle 271"/>
            <p:cNvSpPr>
              <a:spLocks noChangeArrowheads="1"/>
            </p:cNvSpPr>
            <p:nvPr/>
          </p:nvSpPr>
          <p:spPr bwMode="auto">
            <a:xfrm flipH="1">
              <a:off x="8227309" y="6149837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68" name="Rectangle 272"/>
            <p:cNvSpPr>
              <a:spLocks noChangeArrowheads="1"/>
            </p:cNvSpPr>
            <p:nvPr/>
          </p:nvSpPr>
          <p:spPr bwMode="auto">
            <a:xfrm flipH="1">
              <a:off x="8227309" y="6457329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69" name="Rectangle 273"/>
            <p:cNvSpPr>
              <a:spLocks noChangeArrowheads="1"/>
            </p:cNvSpPr>
            <p:nvPr/>
          </p:nvSpPr>
          <p:spPr bwMode="auto">
            <a:xfrm flipH="1">
              <a:off x="8227309" y="6764821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0" name="Rectangle 274"/>
            <p:cNvSpPr>
              <a:spLocks noChangeArrowheads="1"/>
            </p:cNvSpPr>
            <p:nvPr/>
          </p:nvSpPr>
          <p:spPr bwMode="auto">
            <a:xfrm flipH="1">
              <a:off x="7652319" y="4295568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1" name="Rectangle 275"/>
            <p:cNvSpPr>
              <a:spLocks noChangeArrowheads="1"/>
            </p:cNvSpPr>
            <p:nvPr/>
          </p:nvSpPr>
          <p:spPr bwMode="auto">
            <a:xfrm flipH="1">
              <a:off x="7652319" y="4603060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2" name="Rectangle 276"/>
            <p:cNvSpPr>
              <a:spLocks noChangeArrowheads="1"/>
            </p:cNvSpPr>
            <p:nvPr/>
          </p:nvSpPr>
          <p:spPr bwMode="auto">
            <a:xfrm flipH="1">
              <a:off x="7652319" y="4915211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3" name="Rectangle 277"/>
            <p:cNvSpPr>
              <a:spLocks noChangeArrowheads="1"/>
            </p:cNvSpPr>
            <p:nvPr/>
          </p:nvSpPr>
          <p:spPr bwMode="auto">
            <a:xfrm flipH="1">
              <a:off x="7652319" y="5222702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4" name="Rectangle 278"/>
            <p:cNvSpPr>
              <a:spLocks noChangeArrowheads="1"/>
            </p:cNvSpPr>
            <p:nvPr/>
          </p:nvSpPr>
          <p:spPr bwMode="auto">
            <a:xfrm flipH="1">
              <a:off x="7652319" y="5530194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5" name="Rectangle 279"/>
            <p:cNvSpPr>
              <a:spLocks noChangeArrowheads="1"/>
            </p:cNvSpPr>
            <p:nvPr/>
          </p:nvSpPr>
          <p:spPr bwMode="auto">
            <a:xfrm flipH="1">
              <a:off x="7652319" y="5837686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6" name="Rectangle 280"/>
            <p:cNvSpPr>
              <a:spLocks noChangeArrowheads="1"/>
            </p:cNvSpPr>
            <p:nvPr/>
          </p:nvSpPr>
          <p:spPr bwMode="auto">
            <a:xfrm flipH="1">
              <a:off x="7652319" y="6149837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7" name="Rectangle 281"/>
            <p:cNvSpPr>
              <a:spLocks noChangeArrowheads="1"/>
            </p:cNvSpPr>
            <p:nvPr/>
          </p:nvSpPr>
          <p:spPr bwMode="auto">
            <a:xfrm flipH="1">
              <a:off x="7652319" y="6457329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8" name="Rectangle 282"/>
            <p:cNvSpPr>
              <a:spLocks noChangeArrowheads="1"/>
            </p:cNvSpPr>
            <p:nvPr/>
          </p:nvSpPr>
          <p:spPr bwMode="auto">
            <a:xfrm flipH="1">
              <a:off x="7652319" y="6764821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79" name="Rectangle 283"/>
            <p:cNvSpPr>
              <a:spLocks noChangeArrowheads="1"/>
            </p:cNvSpPr>
            <p:nvPr/>
          </p:nvSpPr>
          <p:spPr bwMode="auto">
            <a:xfrm flipH="1">
              <a:off x="7079265" y="4304886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0" name="Rectangle 284"/>
            <p:cNvSpPr>
              <a:spLocks noChangeArrowheads="1"/>
            </p:cNvSpPr>
            <p:nvPr/>
          </p:nvSpPr>
          <p:spPr bwMode="auto">
            <a:xfrm flipH="1">
              <a:off x="7079265" y="4612378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1" name="Rectangle 285"/>
            <p:cNvSpPr>
              <a:spLocks noChangeArrowheads="1"/>
            </p:cNvSpPr>
            <p:nvPr/>
          </p:nvSpPr>
          <p:spPr bwMode="auto">
            <a:xfrm flipH="1">
              <a:off x="7079265" y="4924529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2" name="Rectangle 286"/>
            <p:cNvSpPr>
              <a:spLocks noChangeArrowheads="1"/>
            </p:cNvSpPr>
            <p:nvPr/>
          </p:nvSpPr>
          <p:spPr bwMode="auto">
            <a:xfrm flipH="1">
              <a:off x="7079265" y="5232020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3" name="Rectangle 287"/>
            <p:cNvSpPr>
              <a:spLocks noChangeArrowheads="1"/>
            </p:cNvSpPr>
            <p:nvPr/>
          </p:nvSpPr>
          <p:spPr bwMode="auto">
            <a:xfrm flipH="1">
              <a:off x="7079265" y="5539512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4" name="Rectangle 288"/>
            <p:cNvSpPr>
              <a:spLocks noChangeArrowheads="1"/>
            </p:cNvSpPr>
            <p:nvPr/>
          </p:nvSpPr>
          <p:spPr bwMode="auto">
            <a:xfrm flipH="1">
              <a:off x="7079265" y="5847004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5" name="Rectangle 289"/>
            <p:cNvSpPr>
              <a:spLocks noChangeArrowheads="1"/>
            </p:cNvSpPr>
            <p:nvPr/>
          </p:nvSpPr>
          <p:spPr bwMode="auto">
            <a:xfrm flipH="1">
              <a:off x="7079265" y="6159155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6" name="Rectangle 290"/>
            <p:cNvSpPr>
              <a:spLocks noChangeArrowheads="1"/>
            </p:cNvSpPr>
            <p:nvPr/>
          </p:nvSpPr>
          <p:spPr bwMode="auto">
            <a:xfrm flipH="1">
              <a:off x="7079265" y="6466647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7" name="Rectangle 291"/>
            <p:cNvSpPr>
              <a:spLocks noChangeArrowheads="1"/>
            </p:cNvSpPr>
            <p:nvPr/>
          </p:nvSpPr>
          <p:spPr bwMode="auto">
            <a:xfrm flipH="1">
              <a:off x="7079265" y="6774139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8" name="Rectangle 292"/>
            <p:cNvSpPr>
              <a:spLocks noChangeArrowheads="1"/>
            </p:cNvSpPr>
            <p:nvPr/>
          </p:nvSpPr>
          <p:spPr bwMode="auto">
            <a:xfrm flipH="1">
              <a:off x="6653346" y="4304886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89" name="Rectangle 293"/>
            <p:cNvSpPr>
              <a:spLocks noChangeArrowheads="1"/>
            </p:cNvSpPr>
            <p:nvPr/>
          </p:nvSpPr>
          <p:spPr bwMode="auto">
            <a:xfrm flipH="1">
              <a:off x="6653346" y="4612378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90" name="Rectangle 294"/>
            <p:cNvSpPr>
              <a:spLocks noChangeArrowheads="1"/>
            </p:cNvSpPr>
            <p:nvPr/>
          </p:nvSpPr>
          <p:spPr bwMode="auto">
            <a:xfrm flipH="1">
              <a:off x="6653346" y="4924529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91" name="Rectangle 295"/>
            <p:cNvSpPr>
              <a:spLocks noChangeArrowheads="1"/>
            </p:cNvSpPr>
            <p:nvPr/>
          </p:nvSpPr>
          <p:spPr bwMode="auto">
            <a:xfrm flipH="1">
              <a:off x="6653346" y="5232020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92" name="Rectangle 296"/>
            <p:cNvSpPr>
              <a:spLocks noChangeArrowheads="1"/>
            </p:cNvSpPr>
            <p:nvPr/>
          </p:nvSpPr>
          <p:spPr bwMode="auto">
            <a:xfrm flipH="1">
              <a:off x="6653346" y="5539512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93" name="Rectangle 297"/>
            <p:cNvSpPr>
              <a:spLocks noChangeArrowheads="1"/>
            </p:cNvSpPr>
            <p:nvPr/>
          </p:nvSpPr>
          <p:spPr bwMode="auto">
            <a:xfrm flipH="1">
              <a:off x="6653346" y="5847004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94" name="Rectangle 298"/>
            <p:cNvSpPr>
              <a:spLocks noChangeArrowheads="1"/>
            </p:cNvSpPr>
            <p:nvPr/>
          </p:nvSpPr>
          <p:spPr bwMode="auto">
            <a:xfrm flipH="1">
              <a:off x="6653346" y="6159155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95" name="Rectangle 299"/>
            <p:cNvSpPr>
              <a:spLocks noChangeArrowheads="1"/>
            </p:cNvSpPr>
            <p:nvPr/>
          </p:nvSpPr>
          <p:spPr bwMode="auto">
            <a:xfrm flipH="1">
              <a:off x="6653346" y="6466647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96" name="Rectangle 300"/>
            <p:cNvSpPr>
              <a:spLocks noChangeArrowheads="1"/>
            </p:cNvSpPr>
            <p:nvPr/>
          </p:nvSpPr>
          <p:spPr bwMode="auto">
            <a:xfrm flipH="1">
              <a:off x="6653346" y="6774139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97" name="Rectangle 301"/>
            <p:cNvSpPr>
              <a:spLocks noChangeArrowheads="1"/>
            </p:cNvSpPr>
            <p:nvPr/>
          </p:nvSpPr>
          <p:spPr bwMode="auto">
            <a:xfrm flipH="1">
              <a:off x="6219683" y="4304886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98" name="Rectangle 302"/>
            <p:cNvSpPr>
              <a:spLocks noChangeArrowheads="1"/>
            </p:cNvSpPr>
            <p:nvPr/>
          </p:nvSpPr>
          <p:spPr bwMode="auto">
            <a:xfrm flipH="1">
              <a:off x="6219683" y="4612378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99" name="Rectangle 303"/>
            <p:cNvSpPr>
              <a:spLocks noChangeArrowheads="1"/>
            </p:cNvSpPr>
            <p:nvPr/>
          </p:nvSpPr>
          <p:spPr bwMode="auto">
            <a:xfrm flipH="1">
              <a:off x="6219683" y="4924529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00" name="Rectangle 304"/>
            <p:cNvSpPr>
              <a:spLocks noChangeArrowheads="1"/>
            </p:cNvSpPr>
            <p:nvPr/>
          </p:nvSpPr>
          <p:spPr bwMode="auto">
            <a:xfrm flipH="1">
              <a:off x="6219683" y="5232020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01" name="Rectangle 305"/>
            <p:cNvSpPr>
              <a:spLocks noChangeArrowheads="1"/>
            </p:cNvSpPr>
            <p:nvPr/>
          </p:nvSpPr>
          <p:spPr bwMode="auto">
            <a:xfrm flipH="1">
              <a:off x="6219683" y="5539512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02" name="Rectangle 306"/>
            <p:cNvSpPr>
              <a:spLocks noChangeArrowheads="1"/>
            </p:cNvSpPr>
            <p:nvPr/>
          </p:nvSpPr>
          <p:spPr bwMode="auto">
            <a:xfrm flipH="1">
              <a:off x="6219683" y="5847004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03" name="Rectangle 307"/>
            <p:cNvSpPr>
              <a:spLocks noChangeArrowheads="1"/>
            </p:cNvSpPr>
            <p:nvPr/>
          </p:nvSpPr>
          <p:spPr bwMode="auto">
            <a:xfrm flipH="1">
              <a:off x="6219683" y="6159155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04" name="Rectangle 308"/>
            <p:cNvSpPr>
              <a:spLocks noChangeArrowheads="1"/>
            </p:cNvSpPr>
            <p:nvPr/>
          </p:nvSpPr>
          <p:spPr bwMode="auto">
            <a:xfrm flipH="1">
              <a:off x="6219683" y="6466647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05" name="Rectangle 309"/>
            <p:cNvSpPr>
              <a:spLocks noChangeArrowheads="1"/>
            </p:cNvSpPr>
            <p:nvPr/>
          </p:nvSpPr>
          <p:spPr bwMode="auto">
            <a:xfrm flipH="1">
              <a:off x="6219683" y="6774139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06" name="Rectangle 310"/>
            <p:cNvSpPr>
              <a:spLocks noChangeArrowheads="1"/>
            </p:cNvSpPr>
            <p:nvPr/>
          </p:nvSpPr>
          <p:spPr bwMode="auto">
            <a:xfrm flipH="1">
              <a:off x="5784085" y="4304886"/>
              <a:ext cx="52272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07" name="Rectangle 311"/>
            <p:cNvSpPr>
              <a:spLocks noChangeArrowheads="1"/>
            </p:cNvSpPr>
            <p:nvPr/>
          </p:nvSpPr>
          <p:spPr bwMode="auto">
            <a:xfrm flipH="1">
              <a:off x="5784085" y="4612378"/>
              <a:ext cx="52272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08" name="Rectangle 312"/>
            <p:cNvSpPr>
              <a:spLocks noChangeArrowheads="1"/>
            </p:cNvSpPr>
            <p:nvPr/>
          </p:nvSpPr>
          <p:spPr bwMode="auto">
            <a:xfrm flipH="1">
              <a:off x="5784085" y="4924529"/>
              <a:ext cx="52272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09" name="Rectangle 313"/>
            <p:cNvSpPr>
              <a:spLocks noChangeArrowheads="1"/>
            </p:cNvSpPr>
            <p:nvPr/>
          </p:nvSpPr>
          <p:spPr bwMode="auto">
            <a:xfrm flipH="1">
              <a:off x="5784085" y="5232020"/>
              <a:ext cx="52272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10" name="Rectangle 314"/>
            <p:cNvSpPr>
              <a:spLocks noChangeArrowheads="1"/>
            </p:cNvSpPr>
            <p:nvPr/>
          </p:nvSpPr>
          <p:spPr bwMode="auto">
            <a:xfrm flipH="1">
              <a:off x="5784085" y="5539512"/>
              <a:ext cx="52272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11" name="Rectangle 315"/>
            <p:cNvSpPr>
              <a:spLocks noChangeArrowheads="1"/>
            </p:cNvSpPr>
            <p:nvPr/>
          </p:nvSpPr>
          <p:spPr bwMode="auto">
            <a:xfrm flipH="1">
              <a:off x="5784085" y="5847004"/>
              <a:ext cx="52272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12" name="Rectangle 316"/>
            <p:cNvSpPr>
              <a:spLocks noChangeArrowheads="1"/>
            </p:cNvSpPr>
            <p:nvPr/>
          </p:nvSpPr>
          <p:spPr bwMode="auto">
            <a:xfrm flipH="1">
              <a:off x="5784085" y="6159155"/>
              <a:ext cx="52272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13" name="Rectangle 317"/>
            <p:cNvSpPr>
              <a:spLocks noChangeArrowheads="1"/>
            </p:cNvSpPr>
            <p:nvPr/>
          </p:nvSpPr>
          <p:spPr bwMode="auto">
            <a:xfrm flipH="1">
              <a:off x="5784085" y="6466647"/>
              <a:ext cx="52272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14" name="Rectangle 318"/>
            <p:cNvSpPr>
              <a:spLocks noChangeArrowheads="1"/>
            </p:cNvSpPr>
            <p:nvPr/>
          </p:nvSpPr>
          <p:spPr bwMode="auto">
            <a:xfrm flipH="1">
              <a:off x="5784085" y="6774139"/>
              <a:ext cx="52272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15" name="Rectangle 319"/>
            <p:cNvSpPr>
              <a:spLocks noChangeArrowheads="1"/>
            </p:cNvSpPr>
            <p:nvPr/>
          </p:nvSpPr>
          <p:spPr bwMode="auto">
            <a:xfrm flipH="1">
              <a:off x="5458838" y="4304886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16" name="Rectangle 320"/>
            <p:cNvSpPr>
              <a:spLocks noChangeArrowheads="1"/>
            </p:cNvSpPr>
            <p:nvPr/>
          </p:nvSpPr>
          <p:spPr bwMode="auto">
            <a:xfrm flipH="1">
              <a:off x="5458838" y="4612378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17" name="Rectangle 321"/>
            <p:cNvSpPr>
              <a:spLocks noChangeArrowheads="1"/>
            </p:cNvSpPr>
            <p:nvPr/>
          </p:nvSpPr>
          <p:spPr bwMode="auto">
            <a:xfrm flipH="1">
              <a:off x="5458838" y="4924529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18" name="Rectangle 322"/>
            <p:cNvSpPr>
              <a:spLocks noChangeArrowheads="1"/>
            </p:cNvSpPr>
            <p:nvPr/>
          </p:nvSpPr>
          <p:spPr bwMode="auto">
            <a:xfrm flipH="1">
              <a:off x="5458838" y="5232020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19" name="Rectangle 323"/>
            <p:cNvSpPr>
              <a:spLocks noChangeArrowheads="1"/>
            </p:cNvSpPr>
            <p:nvPr/>
          </p:nvSpPr>
          <p:spPr bwMode="auto">
            <a:xfrm flipH="1">
              <a:off x="5458838" y="5539512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20" name="Rectangle 324"/>
            <p:cNvSpPr>
              <a:spLocks noChangeArrowheads="1"/>
            </p:cNvSpPr>
            <p:nvPr/>
          </p:nvSpPr>
          <p:spPr bwMode="auto">
            <a:xfrm flipH="1">
              <a:off x="5458838" y="5847004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21" name="Rectangle 325"/>
            <p:cNvSpPr>
              <a:spLocks noChangeArrowheads="1"/>
            </p:cNvSpPr>
            <p:nvPr/>
          </p:nvSpPr>
          <p:spPr bwMode="auto">
            <a:xfrm flipH="1">
              <a:off x="5458838" y="6159155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22" name="Rectangle 326"/>
            <p:cNvSpPr>
              <a:spLocks noChangeArrowheads="1"/>
            </p:cNvSpPr>
            <p:nvPr/>
          </p:nvSpPr>
          <p:spPr bwMode="auto">
            <a:xfrm flipH="1">
              <a:off x="5458838" y="6466647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23" name="Rectangle 327"/>
            <p:cNvSpPr>
              <a:spLocks noChangeArrowheads="1"/>
            </p:cNvSpPr>
            <p:nvPr/>
          </p:nvSpPr>
          <p:spPr bwMode="auto">
            <a:xfrm flipH="1">
              <a:off x="5458838" y="6774139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24" name="Rectangle 328"/>
            <p:cNvSpPr>
              <a:spLocks noChangeArrowheads="1"/>
            </p:cNvSpPr>
            <p:nvPr/>
          </p:nvSpPr>
          <p:spPr bwMode="auto">
            <a:xfrm flipH="1">
              <a:off x="5133591" y="4304886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25" name="Rectangle 329"/>
            <p:cNvSpPr>
              <a:spLocks noChangeArrowheads="1"/>
            </p:cNvSpPr>
            <p:nvPr/>
          </p:nvSpPr>
          <p:spPr bwMode="auto">
            <a:xfrm flipH="1">
              <a:off x="5133591" y="4612378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26" name="Rectangle 330"/>
            <p:cNvSpPr>
              <a:spLocks noChangeArrowheads="1"/>
            </p:cNvSpPr>
            <p:nvPr/>
          </p:nvSpPr>
          <p:spPr bwMode="auto">
            <a:xfrm flipH="1">
              <a:off x="5133591" y="4924529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27" name="Rectangle 331"/>
            <p:cNvSpPr>
              <a:spLocks noChangeArrowheads="1"/>
            </p:cNvSpPr>
            <p:nvPr/>
          </p:nvSpPr>
          <p:spPr bwMode="auto">
            <a:xfrm flipH="1">
              <a:off x="5133591" y="5232020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28" name="Rectangle 332"/>
            <p:cNvSpPr>
              <a:spLocks noChangeArrowheads="1"/>
            </p:cNvSpPr>
            <p:nvPr/>
          </p:nvSpPr>
          <p:spPr bwMode="auto">
            <a:xfrm flipH="1">
              <a:off x="5133591" y="5539512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29" name="Rectangle 333"/>
            <p:cNvSpPr>
              <a:spLocks noChangeArrowheads="1"/>
            </p:cNvSpPr>
            <p:nvPr/>
          </p:nvSpPr>
          <p:spPr bwMode="auto">
            <a:xfrm flipH="1">
              <a:off x="5133591" y="5847004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30" name="Rectangle 334"/>
            <p:cNvSpPr>
              <a:spLocks noChangeArrowheads="1"/>
            </p:cNvSpPr>
            <p:nvPr/>
          </p:nvSpPr>
          <p:spPr bwMode="auto">
            <a:xfrm flipH="1">
              <a:off x="5133591" y="6159155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31" name="Rectangle 335"/>
            <p:cNvSpPr>
              <a:spLocks noChangeArrowheads="1"/>
            </p:cNvSpPr>
            <p:nvPr/>
          </p:nvSpPr>
          <p:spPr bwMode="auto">
            <a:xfrm flipH="1">
              <a:off x="5133591" y="6466647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32" name="Rectangle 336"/>
            <p:cNvSpPr>
              <a:spLocks noChangeArrowheads="1"/>
            </p:cNvSpPr>
            <p:nvPr/>
          </p:nvSpPr>
          <p:spPr bwMode="auto">
            <a:xfrm flipH="1">
              <a:off x="5133591" y="6774139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33" name="Rectangle 337"/>
            <p:cNvSpPr>
              <a:spLocks noChangeArrowheads="1"/>
            </p:cNvSpPr>
            <p:nvPr/>
          </p:nvSpPr>
          <p:spPr bwMode="auto">
            <a:xfrm flipH="1">
              <a:off x="4808344" y="4304886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34" name="Rectangle 338"/>
            <p:cNvSpPr>
              <a:spLocks noChangeArrowheads="1"/>
            </p:cNvSpPr>
            <p:nvPr/>
          </p:nvSpPr>
          <p:spPr bwMode="auto">
            <a:xfrm flipH="1">
              <a:off x="4808344" y="4612378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35" name="Rectangle 339"/>
            <p:cNvSpPr>
              <a:spLocks noChangeArrowheads="1"/>
            </p:cNvSpPr>
            <p:nvPr/>
          </p:nvSpPr>
          <p:spPr bwMode="auto">
            <a:xfrm flipH="1">
              <a:off x="4808344" y="4924529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36" name="Rectangle 340"/>
            <p:cNvSpPr>
              <a:spLocks noChangeArrowheads="1"/>
            </p:cNvSpPr>
            <p:nvPr/>
          </p:nvSpPr>
          <p:spPr bwMode="auto">
            <a:xfrm flipH="1">
              <a:off x="4808344" y="5232020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37" name="Rectangle 341"/>
            <p:cNvSpPr>
              <a:spLocks noChangeArrowheads="1"/>
            </p:cNvSpPr>
            <p:nvPr/>
          </p:nvSpPr>
          <p:spPr bwMode="auto">
            <a:xfrm flipH="1">
              <a:off x="4808344" y="5539512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38" name="Rectangle 342"/>
            <p:cNvSpPr>
              <a:spLocks noChangeArrowheads="1"/>
            </p:cNvSpPr>
            <p:nvPr/>
          </p:nvSpPr>
          <p:spPr bwMode="auto">
            <a:xfrm flipH="1">
              <a:off x="4808344" y="5847004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39" name="Rectangle 343"/>
            <p:cNvSpPr>
              <a:spLocks noChangeArrowheads="1"/>
            </p:cNvSpPr>
            <p:nvPr/>
          </p:nvSpPr>
          <p:spPr bwMode="auto">
            <a:xfrm flipH="1">
              <a:off x="4808344" y="6159155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40" name="Rectangle 344"/>
            <p:cNvSpPr>
              <a:spLocks noChangeArrowheads="1"/>
            </p:cNvSpPr>
            <p:nvPr/>
          </p:nvSpPr>
          <p:spPr bwMode="auto">
            <a:xfrm flipH="1">
              <a:off x="4808344" y="6466647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41" name="Rectangle 345"/>
            <p:cNvSpPr>
              <a:spLocks noChangeArrowheads="1"/>
            </p:cNvSpPr>
            <p:nvPr/>
          </p:nvSpPr>
          <p:spPr bwMode="auto">
            <a:xfrm flipH="1">
              <a:off x="4808344" y="6774139"/>
              <a:ext cx="50336" cy="7454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Boundary Conditions</a:t>
            </a:r>
          </a:p>
        </p:txBody>
      </p:sp>
      <p:sp>
        <p:nvSpPr>
          <p:cNvPr id="4100" name="Rectangle 59"/>
          <p:cNvSpPr>
            <a:spLocks noChangeArrowheads="1"/>
          </p:cNvSpPr>
          <p:nvPr/>
        </p:nvSpPr>
        <p:spPr bwMode="auto">
          <a:xfrm>
            <a:off x="0" y="258603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8" name="Object 3"/>
          <p:cNvGraphicFramePr>
            <a:graphicFrameLocks noChangeAspect="1"/>
          </p:cNvGraphicFramePr>
          <p:nvPr/>
        </p:nvGraphicFramePr>
        <p:xfrm>
          <a:off x="228600" y="1828800"/>
          <a:ext cx="7010400" cy="381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8098759" imgH="4271544" progId="Visio.Drawing.11">
                  <p:embed/>
                </p:oleObj>
              </mc:Choice>
              <mc:Fallback>
                <p:oleObj name="Visio" r:id="rId2" imgW="8098759" imgH="4271544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828800"/>
                        <a:ext cx="7010400" cy="3816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" name="TextBox 316"/>
          <p:cNvSpPr txBox="1"/>
          <p:nvPr/>
        </p:nvSpPr>
        <p:spPr>
          <a:xfrm>
            <a:off x="2209800" y="4843463"/>
            <a:ext cx="1106488" cy="36988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800" dirty="0">
                <a:latin typeface="Calibri" pitchFamily="34" charset="0"/>
              </a:rPr>
              <a:t>H=26.5 ft</a:t>
            </a:r>
          </a:p>
        </p:txBody>
      </p:sp>
      <p:sp>
        <p:nvSpPr>
          <p:cNvPr id="318" name="Left Brace 317"/>
          <p:cNvSpPr/>
          <p:nvPr/>
        </p:nvSpPr>
        <p:spPr>
          <a:xfrm>
            <a:off x="3460750" y="4572000"/>
            <a:ext cx="196850" cy="1020763"/>
          </a:xfrm>
          <a:prstGeom prst="lef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9" name="Left Brace 318"/>
          <p:cNvSpPr/>
          <p:nvPr/>
        </p:nvSpPr>
        <p:spPr>
          <a:xfrm rot="5400000">
            <a:off x="5369719" y="1496219"/>
            <a:ext cx="204787" cy="3495675"/>
          </a:xfrm>
          <a:prstGeom prst="lef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0" name="TextBox 319"/>
          <p:cNvSpPr txBox="1"/>
          <p:nvPr/>
        </p:nvSpPr>
        <p:spPr>
          <a:xfrm>
            <a:off x="5029200" y="2624138"/>
            <a:ext cx="911225" cy="36988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800" dirty="0">
                <a:latin typeface="Calibri" pitchFamily="34" charset="0"/>
              </a:rPr>
              <a:t>H=23 ft</a:t>
            </a:r>
          </a:p>
        </p:txBody>
      </p:sp>
      <p:sp>
        <p:nvSpPr>
          <p:cNvPr id="321" name="TextBox 320"/>
          <p:cNvSpPr txBox="1">
            <a:spLocks noChangeArrowheads="1"/>
          </p:cNvSpPr>
          <p:nvPr/>
        </p:nvSpPr>
        <p:spPr bwMode="auto">
          <a:xfrm>
            <a:off x="685800" y="6019800"/>
            <a:ext cx="7543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All other boundaries are no-flow by default</a:t>
            </a:r>
          </a:p>
        </p:txBody>
      </p:sp>
      <p:sp>
        <p:nvSpPr>
          <p:cNvPr id="323" name="Left Brace 322"/>
          <p:cNvSpPr/>
          <p:nvPr/>
        </p:nvSpPr>
        <p:spPr>
          <a:xfrm rot="10800000">
            <a:off x="7315200" y="3425825"/>
            <a:ext cx="228600" cy="2159000"/>
          </a:xfrm>
          <a:prstGeom prst="lef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4" name="TextBox 323"/>
          <p:cNvSpPr txBox="1"/>
          <p:nvPr/>
        </p:nvSpPr>
        <p:spPr>
          <a:xfrm>
            <a:off x="7696200" y="4038600"/>
            <a:ext cx="990600" cy="9239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800" dirty="0">
                <a:latin typeface="Calibri" pitchFamily="34" charset="0"/>
              </a:rPr>
              <a:t>H=23 ft</a:t>
            </a:r>
          </a:p>
          <a:p>
            <a:pPr algn="ctr">
              <a:defRPr/>
            </a:pPr>
            <a:r>
              <a:rPr lang="en-US" sz="1800" dirty="0">
                <a:latin typeface="Calibri" pitchFamily="34" charset="0"/>
              </a:rPr>
              <a:t>Or</a:t>
            </a:r>
          </a:p>
          <a:p>
            <a:pPr algn="ctr">
              <a:defRPr/>
            </a:pPr>
            <a:r>
              <a:rPr lang="en-US" sz="1800" dirty="0">
                <a:latin typeface="Calibri" pitchFamily="34" charset="0"/>
              </a:rPr>
              <a:t>No-Flow</a:t>
            </a:r>
          </a:p>
        </p:txBody>
      </p:sp>
      <p:grpSp>
        <p:nvGrpSpPr>
          <p:cNvPr id="2" name="Group 175"/>
          <p:cNvGrpSpPr/>
          <p:nvPr/>
        </p:nvGrpSpPr>
        <p:grpSpPr>
          <a:xfrm>
            <a:off x="3741751" y="3405147"/>
            <a:ext cx="3462505" cy="2198757"/>
            <a:chOff x="2465215" y="3097972"/>
            <a:chExt cx="3462505" cy="219875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77" name="Rectangle 184"/>
            <p:cNvSpPr>
              <a:spLocks noChangeArrowheads="1"/>
            </p:cNvSpPr>
            <p:nvPr/>
          </p:nvSpPr>
          <p:spPr bwMode="auto">
            <a:xfrm flipH="1">
              <a:off x="5424936" y="3097972"/>
              <a:ext cx="502784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8" name="Rectangle 185"/>
            <p:cNvSpPr>
              <a:spLocks noChangeArrowheads="1"/>
            </p:cNvSpPr>
            <p:nvPr/>
          </p:nvSpPr>
          <p:spPr bwMode="auto">
            <a:xfrm flipH="1">
              <a:off x="5424936" y="3372816"/>
              <a:ext cx="502784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" name="Rectangle 186"/>
            <p:cNvSpPr>
              <a:spLocks noChangeArrowheads="1"/>
            </p:cNvSpPr>
            <p:nvPr/>
          </p:nvSpPr>
          <p:spPr bwMode="auto">
            <a:xfrm flipH="1">
              <a:off x="5424936" y="3647661"/>
              <a:ext cx="502784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0" name="Rectangle 187"/>
            <p:cNvSpPr>
              <a:spLocks noChangeArrowheads="1"/>
            </p:cNvSpPr>
            <p:nvPr/>
          </p:nvSpPr>
          <p:spPr bwMode="auto">
            <a:xfrm flipH="1">
              <a:off x="5424936" y="3922505"/>
              <a:ext cx="502784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1" name="Rectangle 188"/>
            <p:cNvSpPr>
              <a:spLocks noChangeArrowheads="1"/>
            </p:cNvSpPr>
            <p:nvPr/>
          </p:nvSpPr>
          <p:spPr bwMode="auto">
            <a:xfrm flipH="1">
              <a:off x="5424936" y="4197350"/>
              <a:ext cx="502784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" name="Rectangle 189"/>
            <p:cNvSpPr>
              <a:spLocks noChangeArrowheads="1"/>
            </p:cNvSpPr>
            <p:nvPr/>
          </p:nvSpPr>
          <p:spPr bwMode="auto">
            <a:xfrm flipH="1">
              <a:off x="5424936" y="4472195"/>
              <a:ext cx="502784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3" name="Rectangle 190"/>
            <p:cNvSpPr>
              <a:spLocks noChangeArrowheads="1"/>
            </p:cNvSpPr>
            <p:nvPr/>
          </p:nvSpPr>
          <p:spPr bwMode="auto">
            <a:xfrm flipH="1">
              <a:off x="5424936" y="4747039"/>
              <a:ext cx="502784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" name="Rectangle 191"/>
            <p:cNvSpPr>
              <a:spLocks noChangeArrowheads="1"/>
            </p:cNvSpPr>
            <p:nvPr/>
          </p:nvSpPr>
          <p:spPr bwMode="auto">
            <a:xfrm flipH="1">
              <a:off x="5424936" y="5021884"/>
              <a:ext cx="502784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5" name="Rectangle 201"/>
            <p:cNvSpPr>
              <a:spLocks noChangeArrowheads="1"/>
            </p:cNvSpPr>
            <p:nvPr/>
          </p:nvSpPr>
          <p:spPr bwMode="auto">
            <a:xfrm flipH="1">
              <a:off x="4927180" y="3097972"/>
              <a:ext cx="504460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6" name="Rectangle 202"/>
            <p:cNvSpPr>
              <a:spLocks noChangeArrowheads="1"/>
            </p:cNvSpPr>
            <p:nvPr/>
          </p:nvSpPr>
          <p:spPr bwMode="auto">
            <a:xfrm flipH="1">
              <a:off x="4927180" y="3372816"/>
              <a:ext cx="504460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7" name="Rectangle 203"/>
            <p:cNvSpPr>
              <a:spLocks noChangeArrowheads="1"/>
            </p:cNvSpPr>
            <p:nvPr/>
          </p:nvSpPr>
          <p:spPr bwMode="auto">
            <a:xfrm flipH="1">
              <a:off x="4927180" y="3647661"/>
              <a:ext cx="504460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8" name="Rectangle 204"/>
            <p:cNvSpPr>
              <a:spLocks noChangeArrowheads="1"/>
            </p:cNvSpPr>
            <p:nvPr/>
          </p:nvSpPr>
          <p:spPr bwMode="auto">
            <a:xfrm flipH="1">
              <a:off x="4927180" y="3922505"/>
              <a:ext cx="504460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9" name="Rectangle 205"/>
            <p:cNvSpPr>
              <a:spLocks noChangeArrowheads="1"/>
            </p:cNvSpPr>
            <p:nvPr/>
          </p:nvSpPr>
          <p:spPr bwMode="auto">
            <a:xfrm flipH="1">
              <a:off x="4927180" y="4197350"/>
              <a:ext cx="504460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0" name="Rectangle 206"/>
            <p:cNvSpPr>
              <a:spLocks noChangeArrowheads="1"/>
            </p:cNvSpPr>
            <p:nvPr/>
          </p:nvSpPr>
          <p:spPr bwMode="auto">
            <a:xfrm flipH="1">
              <a:off x="4927180" y="4472195"/>
              <a:ext cx="504460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1" name="Rectangle 207"/>
            <p:cNvSpPr>
              <a:spLocks noChangeArrowheads="1"/>
            </p:cNvSpPr>
            <p:nvPr/>
          </p:nvSpPr>
          <p:spPr bwMode="auto">
            <a:xfrm flipH="1">
              <a:off x="4927180" y="4747039"/>
              <a:ext cx="504460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2" name="Rectangle 208"/>
            <p:cNvSpPr>
              <a:spLocks noChangeArrowheads="1"/>
            </p:cNvSpPr>
            <p:nvPr/>
          </p:nvSpPr>
          <p:spPr bwMode="auto">
            <a:xfrm flipH="1">
              <a:off x="4927180" y="5021884"/>
              <a:ext cx="504460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3" name="Rectangle 209"/>
            <p:cNvSpPr>
              <a:spLocks noChangeArrowheads="1"/>
            </p:cNvSpPr>
            <p:nvPr/>
          </p:nvSpPr>
          <p:spPr bwMode="auto">
            <a:xfrm flipH="1">
              <a:off x="4431100" y="3097972"/>
              <a:ext cx="502784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" name="Rectangle 210"/>
            <p:cNvSpPr>
              <a:spLocks noChangeArrowheads="1"/>
            </p:cNvSpPr>
            <p:nvPr/>
          </p:nvSpPr>
          <p:spPr bwMode="auto">
            <a:xfrm flipH="1">
              <a:off x="4431100" y="3372816"/>
              <a:ext cx="502784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" name="Rectangle 211"/>
            <p:cNvSpPr>
              <a:spLocks noChangeArrowheads="1"/>
            </p:cNvSpPr>
            <p:nvPr/>
          </p:nvSpPr>
          <p:spPr bwMode="auto">
            <a:xfrm flipH="1">
              <a:off x="4431100" y="3647661"/>
              <a:ext cx="502784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6" name="Rectangle 212"/>
            <p:cNvSpPr>
              <a:spLocks noChangeArrowheads="1"/>
            </p:cNvSpPr>
            <p:nvPr/>
          </p:nvSpPr>
          <p:spPr bwMode="auto">
            <a:xfrm flipH="1">
              <a:off x="4431100" y="3922505"/>
              <a:ext cx="502784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7" name="Rectangle 213"/>
            <p:cNvSpPr>
              <a:spLocks noChangeArrowheads="1"/>
            </p:cNvSpPr>
            <p:nvPr/>
          </p:nvSpPr>
          <p:spPr bwMode="auto">
            <a:xfrm flipH="1">
              <a:off x="4431100" y="4197350"/>
              <a:ext cx="502784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8" name="Rectangle 214"/>
            <p:cNvSpPr>
              <a:spLocks noChangeArrowheads="1"/>
            </p:cNvSpPr>
            <p:nvPr/>
          </p:nvSpPr>
          <p:spPr bwMode="auto">
            <a:xfrm flipH="1">
              <a:off x="4431100" y="4472195"/>
              <a:ext cx="502784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9" name="Rectangle 215"/>
            <p:cNvSpPr>
              <a:spLocks noChangeArrowheads="1"/>
            </p:cNvSpPr>
            <p:nvPr/>
          </p:nvSpPr>
          <p:spPr bwMode="auto">
            <a:xfrm flipH="1">
              <a:off x="4431100" y="4747039"/>
              <a:ext cx="502784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0" name="Rectangle 216"/>
            <p:cNvSpPr>
              <a:spLocks noChangeArrowheads="1"/>
            </p:cNvSpPr>
            <p:nvPr/>
          </p:nvSpPr>
          <p:spPr bwMode="auto">
            <a:xfrm flipH="1">
              <a:off x="4431100" y="5021884"/>
              <a:ext cx="502784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1" name="Rectangle 217"/>
            <p:cNvSpPr>
              <a:spLocks noChangeArrowheads="1"/>
            </p:cNvSpPr>
            <p:nvPr/>
          </p:nvSpPr>
          <p:spPr bwMode="auto">
            <a:xfrm flipH="1">
              <a:off x="4062392" y="3097972"/>
              <a:ext cx="375412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2" name="Rectangle 218"/>
            <p:cNvSpPr>
              <a:spLocks noChangeArrowheads="1"/>
            </p:cNvSpPr>
            <p:nvPr/>
          </p:nvSpPr>
          <p:spPr bwMode="auto">
            <a:xfrm flipH="1">
              <a:off x="4062392" y="3372816"/>
              <a:ext cx="375412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3" name="Rectangle 219"/>
            <p:cNvSpPr>
              <a:spLocks noChangeArrowheads="1"/>
            </p:cNvSpPr>
            <p:nvPr/>
          </p:nvSpPr>
          <p:spPr bwMode="auto">
            <a:xfrm flipH="1">
              <a:off x="4062392" y="3647661"/>
              <a:ext cx="375412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" name="Rectangle 220"/>
            <p:cNvSpPr>
              <a:spLocks noChangeArrowheads="1"/>
            </p:cNvSpPr>
            <p:nvPr/>
          </p:nvSpPr>
          <p:spPr bwMode="auto">
            <a:xfrm flipH="1">
              <a:off x="4062392" y="3922505"/>
              <a:ext cx="375412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" name="Rectangle 221"/>
            <p:cNvSpPr>
              <a:spLocks noChangeArrowheads="1"/>
            </p:cNvSpPr>
            <p:nvPr/>
          </p:nvSpPr>
          <p:spPr bwMode="auto">
            <a:xfrm flipH="1">
              <a:off x="4062392" y="4197350"/>
              <a:ext cx="375412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" name="Rectangle 222"/>
            <p:cNvSpPr>
              <a:spLocks noChangeArrowheads="1"/>
            </p:cNvSpPr>
            <p:nvPr/>
          </p:nvSpPr>
          <p:spPr bwMode="auto">
            <a:xfrm flipH="1">
              <a:off x="4062392" y="4472195"/>
              <a:ext cx="375412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" name="Rectangle 223"/>
            <p:cNvSpPr>
              <a:spLocks noChangeArrowheads="1"/>
            </p:cNvSpPr>
            <p:nvPr/>
          </p:nvSpPr>
          <p:spPr bwMode="auto">
            <a:xfrm flipH="1">
              <a:off x="4062392" y="4747039"/>
              <a:ext cx="375412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" name="Rectangle 224"/>
            <p:cNvSpPr>
              <a:spLocks noChangeArrowheads="1"/>
            </p:cNvSpPr>
            <p:nvPr/>
          </p:nvSpPr>
          <p:spPr bwMode="auto">
            <a:xfrm flipH="1">
              <a:off x="4062392" y="5021884"/>
              <a:ext cx="375412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" name="Rectangle 225"/>
            <p:cNvSpPr>
              <a:spLocks noChangeArrowheads="1"/>
            </p:cNvSpPr>
            <p:nvPr/>
          </p:nvSpPr>
          <p:spPr bwMode="auto">
            <a:xfrm flipH="1">
              <a:off x="3686980" y="3097972"/>
              <a:ext cx="375412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" name="Rectangle 226"/>
            <p:cNvSpPr>
              <a:spLocks noChangeArrowheads="1"/>
            </p:cNvSpPr>
            <p:nvPr/>
          </p:nvSpPr>
          <p:spPr bwMode="auto">
            <a:xfrm flipH="1">
              <a:off x="3686980" y="3372816"/>
              <a:ext cx="375412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" name="Rectangle 227"/>
            <p:cNvSpPr>
              <a:spLocks noChangeArrowheads="1"/>
            </p:cNvSpPr>
            <p:nvPr/>
          </p:nvSpPr>
          <p:spPr bwMode="auto">
            <a:xfrm flipH="1">
              <a:off x="3686980" y="3647661"/>
              <a:ext cx="375412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" name="Rectangle 228"/>
            <p:cNvSpPr>
              <a:spLocks noChangeArrowheads="1"/>
            </p:cNvSpPr>
            <p:nvPr/>
          </p:nvSpPr>
          <p:spPr bwMode="auto">
            <a:xfrm flipH="1">
              <a:off x="3686980" y="3922505"/>
              <a:ext cx="375412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" name="Rectangle 229"/>
            <p:cNvSpPr>
              <a:spLocks noChangeArrowheads="1"/>
            </p:cNvSpPr>
            <p:nvPr/>
          </p:nvSpPr>
          <p:spPr bwMode="auto">
            <a:xfrm flipH="1">
              <a:off x="3686980" y="4197350"/>
              <a:ext cx="375412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" name="Rectangle 230"/>
            <p:cNvSpPr>
              <a:spLocks noChangeArrowheads="1"/>
            </p:cNvSpPr>
            <p:nvPr/>
          </p:nvSpPr>
          <p:spPr bwMode="auto">
            <a:xfrm flipH="1">
              <a:off x="3686980" y="4472195"/>
              <a:ext cx="375412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" name="Rectangle 231"/>
            <p:cNvSpPr>
              <a:spLocks noChangeArrowheads="1"/>
            </p:cNvSpPr>
            <p:nvPr/>
          </p:nvSpPr>
          <p:spPr bwMode="auto">
            <a:xfrm flipH="1">
              <a:off x="3686980" y="4747039"/>
              <a:ext cx="375412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" name="Rectangle 232"/>
            <p:cNvSpPr>
              <a:spLocks noChangeArrowheads="1"/>
            </p:cNvSpPr>
            <p:nvPr/>
          </p:nvSpPr>
          <p:spPr bwMode="auto">
            <a:xfrm flipH="1">
              <a:off x="3686980" y="5021884"/>
              <a:ext cx="375412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" name="Rectangle 233"/>
            <p:cNvSpPr>
              <a:spLocks noChangeArrowheads="1"/>
            </p:cNvSpPr>
            <p:nvPr/>
          </p:nvSpPr>
          <p:spPr bwMode="auto">
            <a:xfrm flipH="1">
              <a:off x="3309892" y="3097972"/>
              <a:ext cx="377088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" name="Rectangle 234"/>
            <p:cNvSpPr>
              <a:spLocks noChangeArrowheads="1"/>
            </p:cNvSpPr>
            <p:nvPr/>
          </p:nvSpPr>
          <p:spPr bwMode="auto">
            <a:xfrm flipH="1">
              <a:off x="3309892" y="3372816"/>
              <a:ext cx="377088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" name="Rectangle 235"/>
            <p:cNvSpPr>
              <a:spLocks noChangeArrowheads="1"/>
            </p:cNvSpPr>
            <p:nvPr/>
          </p:nvSpPr>
          <p:spPr bwMode="auto">
            <a:xfrm flipH="1">
              <a:off x="3309892" y="3647661"/>
              <a:ext cx="377088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0" name="Rectangle 236"/>
            <p:cNvSpPr>
              <a:spLocks noChangeArrowheads="1"/>
            </p:cNvSpPr>
            <p:nvPr/>
          </p:nvSpPr>
          <p:spPr bwMode="auto">
            <a:xfrm flipH="1">
              <a:off x="3309892" y="3922505"/>
              <a:ext cx="377088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1" name="Rectangle 237"/>
            <p:cNvSpPr>
              <a:spLocks noChangeArrowheads="1"/>
            </p:cNvSpPr>
            <p:nvPr/>
          </p:nvSpPr>
          <p:spPr bwMode="auto">
            <a:xfrm flipH="1">
              <a:off x="3309892" y="4197350"/>
              <a:ext cx="377088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2" name="Rectangle 238"/>
            <p:cNvSpPr>
              <a:spLocks noChangeArrowheads="1"/>
            </p:cNvSpPr>
            <p:nvPr/>
          </p:nvSpPr>
          <p:spPr bwMode="auto">
            <a:xfrm flipH="1">
              <a:off x="3309892" y="4472195"/>
              <a:ext cx="377088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3" name="Rectangle 239"/>
            <p:cNvSpPr>
              <a:spLocks noChangeArrowheads="1"/>
            </p:cNvSpPr>
            <p:nvPr/>
          </p:nvSpPr>
          <p:spPr bwMode="auto">
            <a:xfrm flipH="1">
              <a:off x="3309892" y="4747039"/>
              <a:ext cx="377088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4" name="Rectangle 240"/>
            <p:cNvSpPr>
              <a:spLocks noChangeArrowheads="1"/>
            </p:cNvSpPr>
            <p:nvPr/>
          </p:nvSpPr>
          <p:spPr bwMode="auto">
            <a:xfrm flipH="1">
              <a:off x="3309892" y="5021884"/>
              <a:ext cx="377088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5" name="Rectangle 241"/>
            <p:cNvSpPr>
              <a:spLocks noChangeArrowheads="1"/>
            </p:cNvSpPr>
            <p:nvPr/>
          </p:nvSpPr>
          <p:spPr bwMode="auto">
            <a:xfrm flipH="1">
              <a:off x="3028333" y="3097972"/>
              <a:ext cx="281559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6" name="Rectangle 242"/>
            <p:cNvSpPr>
              <a:spLocks noChangeArrowheads="1"/>
            </p:cNvSpPr>
            <p:nvPr/>
          </p:nvSpPr>
          <p:spPr bwMode="auto">
            <a:xfrm flipH="1">
              <a:off x="3028333" y="3372816"/>
              <a:ext cx="281559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7" name="Rectangle 243"/>
            <p:cNvSpPr>
              <a:spLocks noChangeArrowheads="1"/>
            </p:cNvSpPr>
            <p:nvPr/>
          </p:nvSpPr>
          <p:spPr bwMode="auto">
            <a:xfrm flipH="1">
              <a:off x="3028333" y="3647661"/>
              <a:ext cx="281559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8" name="Rectangle 244"/>
            <p:cNvSpPr>
              <a:spLocks noChangeArrowheads="1"/>
            </p:cNvSpPr>
            <p:nvPr/>
          </p:nvSpPr>
          <p:spPr bwMode="auto">
            <a:xfrm flipH="1">
              <a:off x="3028333" y="3922505"/>
              <a:ext cx="281559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9" name="Rectangle 245"/>
            <p:cNvSpPr>
              <a:spLocks noChangeArrowheads="1"/>
            </p:cNvSpPr>
            <p:nvPr/>
          </p:nvSpPr>
          <p:spPr bwMode="auto">
            <a:xfrm flipH="1">
              <a:off x="3028333" y="4197350"/>
              <a:ext cx="281559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0" name="Rectangle 246"/>
            <p:cNvSpPr>
              <a:spLocks noChangeArrowheads="1"/>
            </p:cNvSpPr>
            <p:nvPr/>
          </p:nvSpPr>
          <p:spPr bwMode="auto">
            <a:xfrm flipH="1">
              <a:off x="3028333" y="4472195"/>
              <a:ext cx="281559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1" name="Rectangle 247"/>
            <p:cNvSpPr>
              <a:spLocks noChangeArrowheads="1"/>
            </p:cNvSpPr>
            <p:nvPr/>
          </p:nvSpPr>
          <p:spPr bwMode="auto">
            <a:xfrm flipH="1">
              <a:off x="3028333" y="4747039"/>
              <a:ext cx="281559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2" name="Rectangle 248"/>
            <p:cNvSpPr>
              <a:spLocks noChangeArrowheads="1"/>
            </p:cNvSpPr>
            <p:nvPr/>
          </p:nvSpPr>
          <p:spPr bwMode="auto">
            <a:xfrm flipH="1">
              <a:off x="3028333" y="5021884"/>
              <a:ext cx="281559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3" name="Rectangle 249"/>
            <p:cNvSpPr>
              <a:spLocks noChangeArrowheads="1"/>
            </p:cNvSpPr>
            <p:nvPr/>
          </p:nvSpPr>
          <p:spPr bwMode="auto">
            <a:xfrm flipH="1">
              <a:off x="2746774" y="3097972"/>
              <a:ext cx="281559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4" name="Rectangle 250"/>
            <p:cNvSpPr>
              <a:spLocks noChangeArrowheads="1"/>
            </p:cNvSpPr>
            <p:nvPr/>
          </p:nvSpPr>
          <p:spPr bwMode="auto">
            <a:xfrm flipH="1">
              <a:off x="2746774" y="3372816"/>
              <a:ext cx="281559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" name="Rectangle 251"/>
            <p:cNvSpPr>
              <a:spLocks noChangeArrowheads="1"/>
            </p:cNvSpPr>
            <p:nvPr/>
          </p:nvSpPr>
          <p:spPr bwMode="auto">
            <a:xfrm flipH="1">
              <a:off x="2746774" y="3647661"/>
              <a:ext cx="281559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6" name="Rectangle 252"/>
            <p:cNvSpPr>
              <a:spLocks noChangeArrowheads="1"/>
            </p:cNvSpPr>
            <p:nvPr/>
          </p:nvSpPr>
          <p:spPr bwMode="auto">
            <a:xfrm flipH="1">
              <a:off x="2746774" y="3922505"/>
              <a:ext cx="281559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7" name="Rectangle 253"/>
            <p:cNvSpPr>
              <a:spLocks noChangeArrowheads="1"/>
            </p:cNvSpPr>
            <p:nvPr/>
          </p:nvSpPr>
          <p:spPr bwMode="auto">
            <a:xfrm flipH="1">
              <a:off x="2746774" y="4197350"/>
              <a:ext cx="281559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8" name="Rectangle 254"/>
            <p:cNvSpPr>
              <a:spLocks noChangeArrowheads="1"/>
            </p:cNvSpPr>
            <p:nvPr/>
          </p:nvSpPr>
          <p:spPr bwMode="auto">
            <a:xfrm flipH="1">
              <a:off x="2746774" y="4472195"/>
              <a:ext cx="281559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9" name="Rectangle 255"/>
            <p:cNvSpPr>
              <a:spLocks noChangeArrowheads="1"/>
            </p:cNvSpPr>
            <p:nvPr/>
          </p:nvSpPr>
          <p:spPr bwMode="auto">
            <a:xfrm flipH="1">
              <a:off x="2746774" y="4747039"/>
              <a:ext cx="281559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0" name="Rectangle 256"/>
            <p:cNvSpPr>
              <a:spLocks noChangeArrowheads="1"/>
            </p:cNvSpPr>
            <p:nvPr/>
          </p:nvSpPr>
          <p:spPr bwMode="auto">
            <a:xfrm flipH="1">
              <a:off x="2746774" y="5021884"/>
              <a:ext cx="281559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1" name="Rectangle 257"/>
            <p:cNvSpPr>
              <a:spLocks noChangeArrowheads="1"/>
            </p:cNvSpPr>
            <p:nvPr/>
          </p:nvSpPr>
          <p:spPr bwMode="auto">
            <a:xfrm flipH="1">
              <a:off x="2465215" y="3097972"/>
              <a:ext cx="281559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2" name="Rectangle 258"/>
            <p:cNvSpPr>
              <a:spLocks noChangeArrowheads="1"/>
            </p:cNvSpPr>
            <p:nvPr/>
          </p:nvSpPr>
          <p:spPr bwMode="auto">
            <a:xfrm flipH="1">
              <a:off x="2465215" y="3372816"/>
              <a:ext cx="281559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3" name="Rectangle 259"/>
            <p:cNvSpPr>
              <a:spLocks noChangeArrowheads="1"/>
            </p:cNvSpPr>
            <p:nvPr/>
          </p:nvSpPr>
          <p:spPr bwMode="auto">
            <a:xfrm flipH="1">
              <a:off x="2465215" y="3647661"/>
              <a:ext cx="281559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4" name="Rectangle 260"/>
            <p:cNvSpPr>
              <a:spLocks noChangeArrowheads="1"/>
            </p:cNvSpPr>
            <p:nvPr/>
          </p:nvSpPr>
          <p:spPr bwMode="auto">
            <a:xfrm flipH="1">
              <a:off x="2465215" y="3922505"/>
              <a:ext cx="281559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" name="Rectangle 261"/>
            <p:cNvSpPr>
              <a:spLocks noChangeArrowheads="1"/>
            </p:cNvSpPr>
            <p:nvPr/>
          </p:nvSpPr>
          <p:spPr bwMode="auto">
            <a:xfrm flipH="1">
              <a:off x="2465215" y="4197350"/>
              <a:ext cx="281559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6" name="Rectangle 262"/>
            <p:cNvSpPr>
              <a:spLocks noChangeArrowheads="1"/>
            </p:cNvSpPr>
            <p:nvPr/>
          </p:nvSpPr>
          <p:spPr bwMode="auto">
            <a:xfrm flipH="1">
              <a:off x="2465215" y="4472195"/>
              <a:ext cx="281559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7" name="Rectangle 263"/>
            <p:cNvSpPr>
              <a:spLocks noChangeArrowheads="1"/>
            </p:cNvSpPr>
            <p:nvPr/>
          </p:nvSpPr>
          <p:spPr bwMode="auto">
            <a:xfrm flipH="1">
              <a:off x="2465215" y="4747039"/>
              <a:ext cx="281559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8" name="Rectangle 264"/>
            <p:cNvSpPr>
              <a:spLocks noChangeArrowheads="1"/>
            </p:cNvSpPr>
            <p:nvPr/>
          </p:nvSpPr>
          <p:spPr bwMode="auto">
            <a:xfrm flipH="1">
              <a:off x="2465215" y="5021884"/>
              <a:ext cx="281559" cy="274845"/>
            </a:xfrm>
            <a:prstGeom prst="rect">
              <a:avLst/>
            </a:prstGeom>
            <a:noFill/>
            <a:ln w="1270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4109" name="Group 248"/>
          <p:cNvGrpSpPr>
            <a:grpSpLocks/>
          </p:cNvGrpSpPr>
          <p:nvPr/>
        </p:nvGrpSpPr>
        <p:grpSpPr bwMode="auto">
          <a:xfrm>
            <a:off x="3719513" y="3379788"/>
            <a:ext cx="3506787" cy="2281237"/>
            <a:chOff x="2445104" y="3056329"/>
            <a:chExt cx="3506080" cy="2282042"/>
          </a:xfrm>
        </p:grpSpPr>
        <p:sp>
          <p:nvSpPr>
            <p:cNvPr id="250" name="Rectangle 192"/>
            <p:cNvSpPr>
              <a:spLocks noChangeArrowheads="1"/>
            </p:cNvSpPr>
            <p:nvPr/>
          </p:nvSpPr>
          <p:spPr bwMode="auto">
            <a:xfrm flipH="1">
              <a:off x="5907609" y="3056329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1" name="Rectangle 193"/>
            <p:cNvSpPr>
              <a:spLocks noChangeArrowheads="1"/>
            </p:cNvSpPr>
            <p:nvPr/>
          </p:nvSpPr>
          <p:spPr bwMode="auto">
            <a:xfrm flipH="1">
              <a:off x="5907609" y="3331173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2" name="Rectangle 194"/>
            <p:cNvSpPr>
              <a:spLocks noChangeArrowheads="1"/>
            </p:cNvSpPr>
            <p:nvPr/>
          </p:nvSpPr>
          <p:spPr bwMode="auto">
            <a:xfrm flipH="1">
              <a:off x="5907609" y="3610182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3" name="Rectangle 195"/>
            <p:cNvSpPr>
              <a:spLocks noChangeArrowheads="1"/>
            </p:cNvSpPr>
            <p:nvPr/>
          </p:nvSpPr>
          <p:spPr bwMode="auto">
            <a:xfrm flipH="1">
              <a:off x="5907609" y="3885027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4" name="Rectangle 196"/>
            <p:cNvSpPr>
              <a:spLocks noChangeArrowheads="1"/>
            </p:cNvSpPr>
            <p:nvPr/>
          </p:nvSpPr>
          <p:spPr bwMode="auto">
            <a:xfrm flipH="1">
              <a:off x="5907609" y="4159871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5" name="Rectangle 197"/>
            <p:cNvSpPr>
              <a:spLocks noChangeArrowheads="1"/>
            </p:cNvSpPr>
            <p:nvPr/>
          </p:nvSpPr>
          <p:spPr bwMode="auto">
            <a:xfrm flipH="1">
              <a:off x="5907609" y="4434716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6" name="Rectangle 198"/>
            <p:cNvSpPr>
              <a:spLocks noChangeArrowheads="1"/>
            </p:cNvSpPr>
            <p:nvPr/>
          </p:nvSpPr>
          <p:spPr bwMode="auto">
            <a:xfrm flipH="1">
              <a:off x="5907609" y="4713725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7" name="Rectangle 199"/>
            <p:cNvSpPr>
              <a:spLocks noChangeArrowheads="1"/>
            </p:cNvSpPr>
            <p:nvPr/>
          </p:nvSpPr>
          <p:spPr bwMode="auto">
            <a:xfrm flipH="1">
              <a:off x="5907609" y="4988569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8" name="Rectangle 200"/>
            <p:cNvSpPr>
              <a:spLocks noChangeArrowheads="1"/>
            </p:cNvSpPr>
            <p:nvPr/>
          </p:nvSpPr>
          <p:spPr bwMode="auto">
            <a:xfrm flipH="1">
              <a:off x="5907609" y="5263414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9" name="Rectangle 265"/>
            <p:cNvSpPr>
              <a:spLocks noChangeArrowheads="1"/>
            </p:cNvSpPr>
            <p:nvPr/>
          </p:nvSpPr>
          <p:spPr bwMode="auto">
            <a:xfrm flipH="1">
              <a:off x="5404825" y="3056329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" name="Rectangle 266"/>
            <p:cNvSpPr>
              <a:spLocks noChangeArrowheads="1"/>
            </p:cNvSpPr>
            <p:nvPr/>
          </p:nvSpPr>
          <p:spPr bwMode="auto">
            <a:xfrm flipH="1">
              <a:off x="5404825" y="3331173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1" name="Rectangle 267"/>
            <p:cNvSpPr>
              <a:spLocks noChangeArrowheads="1"/>
            </p:cNvSpPr>
            <p:nvPr/>
          </p:nvSpPr>
          <p:spPr bwMode="auto">
            <a:xfrm flipH="1">
              <a:off x="5404825" y="3610182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2" name="Rectangle 268"/>
            <p:cNvSpPr>
              <a:spLocks noChangeArrowheads="1"/>
            </p:cNvSpPr>
            <p:nvPr/>
          </p:nvSpPr>
          <p:spPr bwMode="auto">
            <a:xfrm flipH="1">
              <a:off x="5404825" y="3885027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3" name="Rectangle 269"/>
            <p:cNvSpPr>
              <a:spLocks noChangeArrowheads="1"/>
            </p:cNvSpPr>
            <p:nvPr/>
          </p:nvSpPr>
          <p:spPr bwMode="auto">
            <a:xfrm flipH="1">
              <a:off x="5404825" y="4159871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4" name="Rectangle 270"/>
            <p:cNvSpPr>
              <a:spLocks noChangeArrowheads="1"/>
            </p:cNvSpPr>
            <p:nvPr/>
          </p:nvSpPr>
          <p:spPr bwMode="auto">
            <a:xfrm flipH="1">
              <a:off x="5404825" y="4434716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5" name="Rectangle 271"/>
            <p:cNvSpPr>
              <a:spLocks noChangeArrowheads="1"/>
            </p:cNvSpPr>
            <p:nvPr/>
          </p:nvSpPr>
          <p:spPr bwMode="auto">
            <a:xfrm flipH="1">
              <a:off x="5404825" y="4713725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" name="Rectangle 272"/>
            <p:cNvSpPr>
              <a:spLocks noChangeArrowheads="1"/>
            </p:cNvSpPr>
            <p:nvPr/>
          </p:nvSpPr>
          <p:spPr bwMode="auto">
            <a:xfrm flipH="1">
              <a:off x="5404825" y="4988569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7" name="Rectangle 273"/>
            <p:cNvSpPr>
              <a:spLocks noChangeArrowheads="1"/>
            </p:cNvSpPr>
            <p:nvPr/>
          </p:nvSpPr>
          <p:spPr bwMode="auto">
            <a:xfrm flipH="1">
              <a:off x="5404825" y="5263414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8" name="Rectangle 274"/>
            <p:cNvSpPr>
              <a:spLocks noChangeArrowheads="1"/>
            </p:cNvSpPr>
            <p:nvPr/>
          </p:nvSpPr>
          <p:spPr bwMode="auto">
            <a:xfrm flipH="1">
              <a:off x="4907069" y="3056329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9" name="Rectangle 275"/>
            <p:cNvSpPr>
              <a:spLocks noChangeArrowheads="1"/>
            </p:cNvSpPr>
            <p:nvPr/>
          </p:nvSpPr>
          <p:spPr bwMode="auto">
            <a:xfrm flipH="1">
              <a:off x="4907069" y="3331173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0" name="Rectangle 276"/>
            <p:cNvSpPr>
              <a:spLocks noChangeArrowheads="1"/>
            </p:cNvSpPr>
            <p:nvPr/>
          </p:nvSpPr>
          <p:spPr bwMode="auto">
            <a:xfrm flipH="1">
              <a:off x="4907069" y="3610182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1" name="Rectangle 277"/>
            <p:cNvSpPr>
              <a:spLocks noChangeArrowheads="1"/>
            </p:cNvSpPr>
            <p:nvPr/>
          </p:nvSpPr>
          <p:spPr bwMode="auto">
            <a:xfrm flipH="1">
              <a:off x="4907069" y="3885027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2" name="Rectangle 278"/>
            <p:cNvSpPr>
              <a:spLocks noChangeArrowheads="1"/>
            </p:cNvSpPr>
            <p:nvPr/>
          </p:nvSpPr>
          <p:spPr bwMode="auto">
            <a:xfrm flipH="1">
              <a:off x="4907069" y="4159871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3" name="Rectangle 279"/>
            <p:cNvSpPr>
              <a:spLocks noChangeArrowheads="1"/>
            </p:cNvSpPr>
            <p:nvPr/>
          </p:nvSpPr>
          <p:spPr bwMode="auto">
            <a:xfrm flipH="1">
              <a:off x="4907069" y="4434716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4" name="Rectangle 280"/>
            <p:cNvSpPr>
              <a:spLocks noChangeArrowheads="1"/>
            </p:cNvSpPr>
            <p:nvPr/>
          </p:nvSpPr>
          <p:spPr bwMode="auto">
            <a:xfrm flipH="1">
              <a:off x="4907069" y="4713725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5" name="Rectangle 281"/>
            <p:cNvSpPr>
              <a:spLocks noChangeArrowheads="1"/>
            </p:cNvSpPr>
            <p:nvPr/>
          </p:nvSpPr>
          <p:spPr bwMode="auto">
            <a:xfrm flipH="1">
              <a:off x="4907069" y="4988569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6" name="Rectangle 282"/>
            <p:cNvSpPr>
              <a:spLocks noChangeArrowheads="1"/>
            </p:cNvSpPr>
            <p:nvPr/>
          </p:nvSpPr>
          <p:spPr bwMode="auto">
            <a:xfrm flipH="1">
              <a:off x="4907069" y="5263414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7" name="Rectangle 283"/>
            <p:cNvSpPr>
              <a:spLocks noChangeArrowheads="1"/>
            </p:cNvSpPr>
            <p:nvPr/>
          </p:nvSpPr>
          <p:spPr bwMode="auto">
            <a:xfrm flipH="1">
              <a:off x="4410989" y="3064657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8" name="Rectangle 284"/>
            <p:cNvSpPr>
              <a:spLocks noChangeArrowheads="1"/>
            </p:cNvSpPr>
            <p:nvPr/>
          </p:nvSpPr>
          <p:spPr bwMode="auto">
            <a:xfrm flipH="1">
              <a:off x="4410989" y="3339502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9" name="Rectangle 285"/>
            <p:cNvSpPr>
              <a:spLocks noChangeArrowheads="1"/>
            </p:cNvSpPr>
            <p:nvPr/>
          </p:nvSpPr>
          <p:spPr bwMode="auto">
            <a:xfrm flipH="1">
              <a:off x="4410989" y="3618511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0" name="Rectangle 286"/>
            <p:cNvSpPr>
              <a:spLocks noChangeArrowheads="1"/>
            </p:cNvSpPr>
            <p:nvPr/>
          </p:nvSpPr>
          <p:spPr bwMode="auto">
            <a:xfrm flipH="1">
              <a:off x="4410989" y="3893355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1" name="Rectangle 287"/>
            <p:cNvSpPr>
              <a:spLocks noChangeArrowheads="1"/>
            </p:cNvSpPr>
            <p:nvPr/>
          </p:nvSpPr>
          <p:spPr bwMode="auto">
            <a:xfrm flipH="1">
              <a:off x="4410989" y="4168200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2" name="Rectangle 288"/>
            <p:cNvSpPr>
              <a:spLocks noChangeArrowheads="1"/>
            </p:cNvSpPr>
            <p:nvPr/>
          </p:nvSpPr>
          <p:spPr bwMode="auto">
            <a:xfrm flipH="1">
              <a:off x="4410989" y="4443044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3" name="Rectangle 289"/>
            <p:cNvSpPr>
              <a:spLocks noChangeArrowheads="1"/>
            </p:cNvSpPr>
            <p:nvPr/>
          </p:nvSpPr>
          <p:spPr bwMode="auto">
            <a:xfrm flipH="1">
              <a:off x="4410989" y="4722053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4" name="Rectangle 290"/>
            <p:cNvSpPr>
              <a:spLocks noChangeArrowheads="1"/>
            </p:cNvSpPr>
            <p:nvPr/>
          </p:nvSpPr>
          <p:spPr bwMode="auto">
            <a:xfrm flipH="1">
              <a:off x="4410989" y="4996898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5" name="Rectangle 291"/>
            <p:cNvSpPr>
              <a:spLocks noChangeArrowheads="1"/>
            </p:cNvSpPr>
            <p:nvPr/>
          </p:nvSpPr>
          <p:spPr bwMode="auto">
            <a:xfrm flipH="1">
              <a:off x="4410989" y="5271742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6" name="Rectangle 292"/>
            <p:cNvSpPr>
              <a:spLocks noChangeArrowheads="1"/>
            </p:cNvSpPr>
            <p:nvPr/>
          </p:nvSpPr>
          <p:spPr bwMode="auto">
            <a:xfrm flipH="1">
              <a:off x="4042281" y="3064657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7" name="Rectangle 293"/>
            <p:cNvSpPr>
              <a:spLocks noChangeArrowheads="1"/>
            </p:cNvSpPr>
            <p:nvPr/>
          </p:nvSpPr>
          <p:spPr bwMode="auto">
            <a:xfrm flipH="1">
              <a:off x="4042281" y="3339502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8" name="Rectangle 294"/>
            <p:cNvSpPr>
              <a:spLocks noChangeArrowheads="1"/>
            </p:cNvSpPr>
            <p:nvPr/>
          </p:nvSpPr>
          <p:spPr bwMode="auto">
            <a:xfrm flipH="1">
              <a:off x="4042281" y="3618511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9" name="Rectangle 295"/>
            <p:cNvSpPr>
              <a:spLocks noChangeArrowheads="1"/>
            </p:cNvSpPr>
            <p:nvPr/>
          </p:nvSpPr>
          <p:spPr bwMode="auto">
            <a:xfrm flipH="1">
              <a:off x="4042281" y="3893355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0" name="Rectangle 296"/>
            <p:cNvSpPr>
              <a:spLocks noChangeArrowheads="1"/>
            </p:cNvSpPr>
            <p:nvPr/>
          </p:nvSpPr>
          <p:spPr bwMode="auto">
            <a:xfrm flipH="1">
              <a:off x="4042281" y="4168200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1" name="Rectangle 297"/>
            <p:cNvSpPr>
              <a:spLocks noChangeArrowheads="1"/>
            </p:cNvSpPr>
            <p:nvPr/>
          </p:nvSpPr>
          <p:spPr bwMode="auto">
            <a:xfrm flipH="1">
              <a:off x="4042281" y="4443044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2" name="Rectangle 298"/>
            <p:cNvSpPr>
              <a:spLocks noChangeArrowheads="1"/>
            </p:cNvSpPr>
            <p:nvPr/>
          </p:nvSpPr>
          <p:spPr bwMode="auto">
            <a:xfrm flipH="1">
              <a:off x="4042281" y="4722053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3" name="Rectangle 299"/>
            <p:cNvSpPr>
              <a:spLocks noChangeArrowheads="1"/>
            </p:cNvSpPr>
            <p:nvPr/>
          </p:nvSpPr>
          <p:spPr bwMode="auto">
            <a:xfrm flipH="1">
              <a:off x="4042281" y="4996898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4" name="Rectangle 300"/>
            <p:cNvSpPr>
              <a:spLocks noChangeArrowheads="1"/>
            </p:cNvSpPr>
            <p:nvPr/>
          </p:nvSpPr>
          <p:spPr bwMode="auto">
            <a:xfrm flipH="1">
              <a:off x="4042281" y="5271742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5" name="Rectangle 301"/>
            <p:cNvSpPr>
              <a:spLocks noChangeArrowheads="1"/>
            </p:cNvSpPr>
            <p:nvPr/>
          </p:nvSpPr>
          <p:spPr bwMode="auto">
            <a:xfrm flipH="1">
              <a:off x="3666869" y="3064657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6" name="Rectangle 302"/>
            <p:cNvSpPr>
              <a:spLocks noChangeArrowheads="1"/>
            </p:cNvSpPr>
            <p:nvPr/>
          </p:nvSpPr>
          <p:spPr bwMode="auto">
            <a:xfrm flipH="1">
              <a:off x="3666869" y="3339502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7" name="Rectangle 303"/>
            <p:cNvSpPr>
              <a:spLocks noChangeArrowheads="1"/>
            </p:cNvSpPr>
            <p:nvPr/>
          </p:nvSpPr>
          <p:spPr bwMode="auto">
            <a:xfrm flipH="1">
              <a:off x="3666869" y="3618511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8" name="Rectangle 304"/>
            <p:cNvSpPr>
              <a:spLocks noChangeArrowheads="1"/>
            </p:cNvSpPr>
            <p:nvPr/>
          </p:nvSpPr>
          <p:spPr bwMode="auto">
            <a:xfrm flipH="1">
              <a:off x="3666869" y="3893355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9" name="Rectangle 305"/>
            <p:cNvSpPr>
              <a:spLocks noChangeArrowheads="1"/>
            </p:cNvSpPr>
            <p:nvPr/>
          </p:nvSpPr>
          <p:spPr bwMode="auto">
            <a:xfrm flipH="1">
              <a:off x="3666869" y="4168200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0" name="Rectangle 306"/>
            <p:cNvSpPr>
              <a:spLocks noChangeArrowheads="1"/>
            </p:cNvSpPr>
            <p:nvPr/>
          </p:nvSpPr>
          <p:spPr bwMode="auto">
            <a:xfrm flipH="1">
              <a:off x="3666869" y="4443044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1" name="Rectangle 307"/>
            <p:cNvSpPr>
              <a:spLocks noChangeArrowheads="1"/>
            </p:cNvSpPr>
            <p:nvPr/>
          </p:nvSpPr>
          <p:spPr bwMode="auto">
            <a:xfrm flipH="1">
              <a:off x="3666869" y="4722053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2" name="Rectangle 308"/>
            <p:cNvSpPr>
              <a:spLocks noChangeArrowheads="1"/>
            </p:cNvSpPr>
            <p:nvPr/>
          </p:nvSpPr>
          <p:spPr bwMode="auto">
            <a:xfrm flipH="1">
              <a:off x="3666869" y="4996898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3" name="Rectangle 309"/>
            <p:cNvSpPr>
              <a:spLocks noChangeArrowheads="1"/>
            </p:cNvSpPr>
            <p:nvPr/>
          </p:nvSpPr>
          <p:spPr bwMode="auto">
            <a:xfrm flipH="1">
              <a:off x="3666869" y="5271742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4" name="Rectangle 310"/>
            <p:cNvSpPr>
              <a:spLocks noChangeArrowheads="1"/>
            </p:cNvSpPr>
            <p:nvPr/>
          </p:nvSpPr>
          <p:spPr bwMode="auto">
            <a:xfrm flipH="1">
              <a:off x="3289781" y="3064657"/>
              <a:ext cx="45251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5" name="Rectangle 311"/>
            <p:cNvSpPr>
              <a:spLocks noChangeArrowheads="1"/>
            </p:cNvSpPr>
            <p:nvPr/>
          </p:nvSpPr>
          <p:spPr bwMode="auto">
            <a:xfrm flipH="1">
              <a:off x="3289781" y="3339502"/>
              <a:ext cx="45251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6" name="Rectangle 312"/>
            <p:cNvSpPr>
              <a:spLocks noChangeArrowheads="1"/>
            </p:cNvSpPr>
            <p:nvPr/>
          </p:nvSpPr>
          <p:spPr bwMode="auto">
            <a:xfrm flipH="1">
              <a:off x="3289781" y="3618511"/>
              <a:ext cx="45251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" name="Rectangle 313"/>
            <p:cNvSpPr>
              <a:spLocks noChangeArrowheads="1"/>
            </p:cNvSpPr>
            <p:nvPr/>
          </p:nvSpPr>
          <p:spPr bwMode="auto">
            <a:xfrm flipH="1">
              <a:off x="3289781" y="3893355"/>
              <a:ext cx="45251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" name="Rectangle 314"/>
            <p:cNvSpPr>
              <a:spLocks noChangeArrowheads="1"/>
            </p:cNvSpPr>
            <p:nvPr/>
          </p:nvSpPr>
          <p:spPr bwMode="auto">
            <a:xfrm flipH="1">
              <a:off x="3289781" y="4168200"/>
              <a:ext cx="45251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9" name="Rectangle 315"/>
            <p:cNvSpPr>
              <a:spLocks noChangeArrowheads="1"/>
            </p:cNvSpPr>
            <p:nvPr/>
          </p:nvSpPr>
          <p:spPr bwMode="auto">
            <a:xfrm flipH="1">
              <a:off x="3289781" y="4443044"/>
              <a:ext cx="45251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0" name="Rectangle 316"/>
            <p:cNvSpPr>
              <a:spLocks noChangeArrowheads="1"/>
            </p:cNvSpPr>
            <p:nvPr/>
          </p:nvSpPr>
          <p:spPr bwMode="auto">
            <a:xfrm flipH="1">
              <a:off x="3289781" y="4722053"/>
              <a:ext cx="45251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1" name="Rectangle 317"/>
            <p:cNvSpPr>
              <a:spLocks noChangeArrowheads="1"/>
            </p:cNvSpPr>
            <p:nvPr/>
          </p:nvSpPr>
          <p:spPr bwMode="auto">
            <a:xfrm flipH="1">
              <a:off x="3289781" y="4996898"/>
              <a:ext cx="45251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2" name="Rectangle 318"/>
            <p:cNvSpPr>
              <a:spLocks noChangeArrowheads="1"/>
            </p:cNvSpPr>
            <p:nvPr/>
          </p:nvSpPr>
          <p:spPr bwMode="auto">
            <a:xfrm flipH="1">
              <a:off x="3289781" y="5271742"/>
              <a:ext cx="45251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3" name="Rectangle 319"/>
            <p:cNvSpPr>
              <a:spLocks noChangeArrowheads="1"/>
            </p:cNvSpPr>
            <p:nvPr/>
          </p:nvSpPr>
          <p:spPr bwMode="auto">
            <a:xfrm flipH="1">
              <a:off x="3008222" y="3064657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4" name="Rectangle 320"/>
            <p:cNvSpPr>
              <a:spLocks noChangeArrowheads="1"/>
            </p:cNvSpPr>
            <p:nvPr/>
          </p:nvSpPr>
          <p:spPr bwMode="auto">
            <a:xfrm flipH="1">
              <a:off x="3008222" y="3339502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5" name="Rectangle 321"/>
            <p:cNvSpPr>
              <a:spLocks noChangeArrowheads="1"/>
            </p:cNvSpPr>
            <p:nvPr/>
          </p:nvSpPr>
          <p:spPr bwMode="auto">
            <a:xfrm flipH="1">
              <a:off x="3008222" y="3618511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6" name="Rectangle 322"/>
            <p:cNvSpPr>
              <a:spLocks noChangeArrowheads="1"/>
            </p:cNvSpPr>
            <p:nvPr/>
          </p:nvSpPr>
          <p:spPr bwMode="auto">
            <a:xfrm flipH="1">
              <a:off x="3008222" y="3893355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2" name="Rectangle 323"/>
            <p:cNvSpPr>
              <a:spLocks noChangeArrowheads="1"/>
            </p:cNvSpPr>
            <p:nvPr/>
          </p:nvSpPr>
          <p:spPr bwMode="auto">
            <a:xfrm flipH="1">
              <a:off x="3008222" y="4168200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5" name="Rectangle 324"/>
            <p:cNvSpPr>
              <a:spLocks noChangeArrowheads="1"/>
            </p:cNvSpPr>
            <p:nvPr/>
          </p:nvSpPr>
          <p:spPr bwMode="auto">
            <a:xfrm flipH="1">
              <a:off x="3008222" y="4443044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6" name="Rectangle 325"/>
            <p:cNvSpPr>
              <a:spLocks noChangeArrowheads="1"/>
            </p:cNvSpPr>
            <p:nvPr/>
          </p:nvSpPr>
          <p:spPr bwMode="auto">
            <a:xfrm flipH="1">
              <a:off x="3008222" y="4722053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7" name="Rectangle 326"/>
            <p:cNvSpPr>
              <a:spLocks noChangeArrowheads="1"/>
            </p:cNvSpPr>
            <p:nvPr/>
          </p:nvSpPr>
          <p:spPr bwMode="auto">
            <a:xfrm flipH="1">
              <a:off x="3008222" y="4996898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8" name="Rectangle 327"/>
            <p:cNvSpPr>
              <a:spLocks noChangeArrowheads="1"/>
            </p:cNvSpPr>
            <p:nvPr/>
          </p:nvSpPr>
          <p:spPr bwMode="auto">
            <a:xfrm flipH="1">
              <a:off x="3008222" y="5271742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9" name="Rectangle 328"/>
            <p:cNvSpPr>
              <a:spLocks noChangeArrowheads="1"/>
            </p:cNvSpPr>
            <p:nvPr/>
          </p:nvSpPr>
          <p:spPr bwMode="auto">
            <a:xfrm flipH="1">
              <a:off x="2726663" y="3064657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0" name="Rectangle 329"/>
            <p:cNvSpPr>
              <a:spLocks noChangeArrowheads="1"/>
            </p:cNvSpPr>
            <p:nvPr/>
          </p:nvSpPr>
          <p:spPr bwMode="auto">
            <a:xfrm flipH="1">
              <a:off x="2726663" y="3339502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1" name="Rectangle 330"/>
            <p:cNvSpPr>
              <a:spLocks noChangeArrowheads="1"/>
            </p:cNvSpPr>
            <p:nvPr/>
          </p:nvSpPr>
          <p:spPr bwMode="auto">
            <a:xfrm flipH="1">
              <a:off x="2726663" y="3618511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2" name="Rectangle 331"/>
            <p:cNvSpPr>
              <a:spLocks noChangeArrowheads="1"/>
            </p:cNvSpPr>
            <p:nvPr/>
          </p:nvSpPr>
          <p:spPr bwMode="auto">
            <a:xfrm flipH="1">
              <a:off x="2726663" y="3893355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3" name="Rectangle 332"/>
            <p:cNvSpPr>
              <a:spLocks noChangeArrowheads="1"/>
            </p:cNvSpPr>
            <p:nvPr/>
          </p:nvSpPr>
          <p:spPr bwMode="auto">
            <a:xfrm flipH="1">
              <a:off x="2726663" y="4168200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4" name="Rectangle 333"/>
            <p:cNvSpPr>
              <a:spLocks noChangeArrowheads="1"/>
            </p:cNvSpPr>
            <p:nvPr/>
          </p:nvSpPr>
          <p:spPr bwMode="auto">
            <a:xfrm flipH="1">
              <a:off x="2726663" y="4443044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5" name="Rectangle 334"/>
            <p:cNvSpPr>
              <a:spLocks noChangeArrowheads="1"/>
            </p:cNvSpPr>
            <p:nvPr/>
          </p:nvSpPr>
          <p:spPr bwMode="auto">
            <a:xfrm flipH="1">
              <a:off x="2726663" y="4722053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6" name="Rectangle 335"/>
            <p:cNvSpPr>
              <a:spLocks noChangeArrowheads="1"/>
            </p:cNvSpPr>
            <p:nvPr/>
          </p:nvSpPr>
          <p:spPr bwMode="auto">
            <a:xfrm flipH="1">
              <a:off x="2726663" y="4996898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7" name="Rectangle 336"/>
            <p:cNvSpPr>
              <a:spLocks noChangeArrowheads="1"/>
            </p:cNvSpPr>
            <p:nvPr/>
          </p:nvSpPr>
          <p:spPr bwMode="auto">
            <a:xfrm flipH="1">
              <a:off x="2726663" y="5271742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8" name="Rectangle 337"/>
            <p:cNvSpPr>
              <a:spLocks noChangeArrowheads="1"/>
            </p:cNvSpPr>
            <p:nvPr/>
          </p:nvSpPr>
          <p:spPr bwMode="auto">
            <a:xfrm flipH="1">
              <a:off x="2445104" y="3064657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9" name="Rectangle 338"/>
            <p:cNvSpPr>
              <a:spLocks noChangeArrowheads="1"/>
            </p:cNvSpPr>
            <p:nvPr/>
          </p:nvSpPr>
          <p:spPr bwMode="auto">
            <a:xfrm flipH="1">
              <a:off x="2445104" y="3339502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0" name="Rectangle 339"/>
            <p:cNvSpPr>
              <a:spLocks noChangeArrowheads="1"/>
            </p:cNvSpPr>
            <p:nvPr/>
          </p:nvSpPr>
          <p:spPr bwMode="auto">
            <a:xfrm flipH="1">
              <a:off x="2445104" y="3618511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1" name="Rectangle 340"/>
            <p:cNvSpPr>
              <a:spLocks noChangeArrowheads="1"/>
            </p:cNvSpPr>
            <p:nvPr/>
          </p:nvSpPr>
          <p:spPr bwMode="auto">
            <a:xfrm flipH="1">
              <a:off x="2445104" y="3893355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2" name="Rectangle 341"/>
            <p:cNvSpPr>
              <a:spLocks noChangeArrowheads="1"/>
            </p:cNvSpPr>
            <p:nvPr/>
          </p:nvSpPr>
          <p:spPr bwMode="auto">
            <a:xfrm flipH="1">
              <a:off x="2445104" y="4168200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3" name="Rectangle 342"/>
            <p:cNvSpPr>
              <a:spLocks noChangeArrowheads="1"/>
            </p:cNvSpPr>
            <p:nvPr/>
          </p:nvSpPr>
          <p:spPr bwMode="auto">
            <a:xfrm flipH="1">
              <a:off x="2445104" y="4443044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4" name="Rectangle 343"/>
            <p:cNvSpPr>
              <a:spLocks noChangeArrowheads="1"/>
            </p:cNvSpPr>
            <p:nvPr/>
          </p:nvSpPr>
          <p:spPr bwMode="auto">
            <a:xfrm flipH="1">
              <a:off x="2445104" y="4722053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5" name="Rectangle 344"/>
            <p:cNvSpPr>
              <a:spLocks noChangeArrowheads="1"/>
            </p:cNvSpPr>
            <p:nvPr/>
          </p:nvSpPr>
          <p:spPr bwMode="auto">
            <a:xfrm flipH="1">
              <a:off x="2445104" y="4996898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6" name="Rectangle 345"/>
            <p:cNvSpPr>
              <a:spLocks noChangeArrowheads="1"/>
            </p:cNvSpPr>
            <p:nvPr/>
          </p:nvSpPr>
          <p:spPr bwMode="auto">
            <a:xfrm flipH="1">
              <a:off x="2445104" y="5271742"/>
              <a:ext cx="43575" cy="6662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" grpId="0" animBg="1"/>
      <p:bldP spid="318" grpId="0" animBg="1"/>
      <p:bldP spid="319" grpId="0" animBg="1"/>
      <p:bldP spid="320" grpId="0" animBg="1"/>
      <p:bldP spid="321" grpId="0"/>
      <p:bldP spid="323" grpId="0" animBg="1"/>
      <p:bldP spid="3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2268E39-477D-2828-4326-9D5A72175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Formulation of FD Equations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4D14FE-0B35-2AAB-CA59-AE1465A4D6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Approximation of derivatives</a:t>
            </a:r>
          </a:p>
        </p:txBody>
      </p:sp>
    </p:spTree>
    <p:extLst>
      <p:ext uri="{BB962C8B-B14F-4D97-AF65-F5344CB8AC3E}">
        <p14:creationId xmlns:p14="http://schemas.microsoft.com/office/powerpoint/2010/main" val="1454532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Formulation of FD Equations</a:t>
            </a: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0" y="265747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5" name="Rectangle 28"/>
          <p:cNvSpPr>
            <a:spLocks noChangeArrowheads="1"/>
          </p:cNvSpPr>
          <p:nvPr/>
        </p:nvSpPr>
        <p:spPr bwMode="auto">
          <a:xfrm>
            <a:off x="0" y="31432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6" name="Text Box 29"/>
          <p:cNvSpPr txBox="1">
            <a:spLocks noChangeArrowheads="1"/>
          </p:cNvSpPr>
          <p:nvPr/>
        </p:nvSpPr>
        <p:spPr bwMode="auto">
          <a:xfrm>
            <a:off x="4800600" y="2362200"/>
            <a:ext cx="3581400" cy="1200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First, we will focus on the following governing equation:</a:t>
            </a:r>
          </a:p>
        </p:txBody>
      </p:sp>
      <p:graphicFrame>
        <p:nvGraphicFramePr>
          <p:cNvPr id="5122" name="Object 30"/>
          <p:cNvGraphicFramePr>
            <a:graphicFrameLocks noChangeAspect="1"/>
          </p:cNvGraphicFramePr>
          <p:nvPr/>
        </p:nvGraphicFramePr>
        <p:xfrm>
          <a:off x="5029200" y="4038600"/>
          <a:ext cx="3019425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27000" imgH="444240" progId="Equation.3">
                  <p:embed/>
                </p:oleObj>
              </mc:Choice>
              <mc:Fallback>
                <p:oleObj name="Equation" r:id="rId3" imgW="927000" imgH="44424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5029200" y="4038600"/>
                        <a:ext cx="3019425" cy="144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Line 9"/>
          <p:cNvSpPr>
            <a:spLocks noChangeShapeType="1"/>
          </p:cNvSpPr>
          <p:nvPr/>
        </p:nvSpPr>
        <p:spPr bwMode="auto">
          <a:xfrm>
            <a:off x="847725" y="4025900"/>
            <a:ext cx="3082925" cy="1588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Line 14"/>
          <p:cNvSpPr>
            <a:spLocks noChangeShapeType="1"/>
          </p:cNvSpPr>
          <p:nvPr/>
        </p:nvSpPr>
        <p:spPr bwMode="auto">
          <a:xfrm>
            <a:off x="2405063" y="2959100"/>
            <a:ext cx="1587" cy="21336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" name="Rectangle 15"/>
          <p:cNvSpPr>
            <a:spLocks noChangeArrowheads="1"/>
          </p:cNvSpPr>
          <p:nvPr/>
        </p:nvSpPr>
        <p:spPr bwMode="auto">
          <a:xfrm>
            <a:off x="1541463" y="4014788"/>
            <a:ext cx="3206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Symbol" pitchFamily="18" charset="2"/>
              </a:rPr>
              <a:t>D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x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31" name="Rectangle 17"/>
          <p:cNvSpPr>
            <a:spLocks noChangeArrowheads="1"/>
          </p:cNvSpPr>
          <p:nvPr/>
        </p:nvSpPr>
        <p:spPr bwMode="auto">
          <a:xfrm>
            <a:off x="1981200" y="3429000"/>
            <a:ext cx="327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Symbol" pitchFamily="18" charset="2"/>
              </a:rPr>
              <a:t>D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y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32" name="Rectangle 19"/>
          <p:cNvSpPr>
            <a:spLocks noChangeArrowheads="1"/>
          </p:cNvSpPr>
          <p:nvPr/>
        </p:nvSpPr>
        <p:spPr bwMode="auto">
          <a:xfrm>
            <a:off x="2573338" y="3667125"/>
            <a:ext cx="69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i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i</a:t>
            </a:r>
            <a:endParaRPr lang="en-US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33" name="Rectangle 20"/>
          <p:cNvSpPr>
            <a:spLocks noChangeArrowheads="1"/>
          </p:cNvSpPr>
          <p:nvPr/>
        </p:nvSpPr>
        <p:spPr bwMode="auto">
          <a:xfrm>
            <a:off x="2514600" y="2752725"/>
            <a:ext cx="2555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a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34" name="Rectangle 21"/>
          <p:cNvSpPr>
            <a:spLocks noChangeArrowheads="1"/>
          </p:cNvSpPr>
          <p:nvPr/>
        </p:nvSpPr>
        <p:spPr bwMode="auto">
          <a:xfrm>
            <a:off x="2514600" y="4918075"/>
            <a:ext cx="2555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b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35" name="Rectangle 22"/>
          <p:cNvSpPr>
            <a:spLocks noChangeArrowheads="1"/>
          </p:cNvSpPr>
          <p:nvPr/>
        </p:nvSpPr>
        <p:spPr bwMode="auto">
          <a:xfrm>
            <a:off x="987425" y="3581400"/>
            <a:ext cx="69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l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36" name="Rectangle 23"/>
          <p:cNvSpPr>
            <a:spLocks noChangeArrowheads="1"/>
          </p:cNvSpPr>
          <p:nvPr/>
        </p:nvSpPr>
        <p:spPr bwMode="auto">
          <a:xfrm>
            <a:off x="3944938" y="3581400"/>
            <a:ext cx="1063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i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r</a:t>
            </a:r>
            <a:endParaRPr lang="en-US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2312988" y="3933825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8" name="Rectangle 10"/>
          <p:cNvSpPr>
            <a:spLocks noChangeArrowheads="1"/>
          </p:cNvSpPr>
          <p:nvPr/>
        </p:nvSpPr>
        <p:spPr bwMode="auto">
          <a:xfrm>
            <a:off x="3778250" y="3933825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9" name="Rectangle 11"/>
          <p:cNvSpPr>
            <a:spLocks noChangeArrowheads="1"/>
          </p:cNvSpPr>
          <p:nvPr/>
        </p:nvSpPr>
        <p:spPr bwMode="auto">
          <a:xfrm>
            <a:off x="847725" y="3933825"/>
            <a:ext cx="185738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0" name="Rectangle 12"/>
          <p:cNvSpPr>
            <a:spLocks noChangeArrowheads="1"/>
          </p:cNvSpPr>
          <p:nvPr/>
        </p:nvSpPr>
        <p:spPr bwMode="auto">
          <a:xfrm>
            <a:off x="2312988" y="4908550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1" name="Rectangle 13"/>
          <p:cNvSpPr>
            <a:spLocks noChangeArrowheads="1"/>
          </p:cNvSpPr>
          <p:nvPr/>
        </p:nvSpPr>
        <p:spPr bwMode="auto">
          <a:xfrm>
            <a:off x="2301875" y="2959100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Approximate First Derivatives</a:t>
            </a:r>
          </a:p>
        </p:txBody>
      </p:sp>
      <p:sp>
        <p:nvSpPr>
          <p:cNvPr id="6151" name="Rectangle 9"/>
          <p:cNvSpPr>
            <a:spLocks noChangeArrowheads="1"/>
          </p:cNvSpPr>
          <p:nvPr/>
        </p:nvSpPr>
        <p:spPr bwMode="auto">
          <a:xfrm>
            <a:off x="704096" y="2188518"/>
            <a:ext cx="1600199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pPr algn="r">
              <a:tabLst>
                <a:tab pos="2679700" algn="l"/>
                <a:tab pos="4800600" algn="l"/>
              </a:tabLst>
            </a:pPr>
            <a:r>
              <a:rPr lang="en-US" dirty="0">
                <a:latin typeface="+mj-lt"/>
                <a:cs typeface="Times New Roman" pitchFamily="18" charset="0"/>
              </a:rPr>
              <a:t>From l to </a:t>
            </a:r>
            <a:r>
              <a:rPr lang="en-US" dirty="0" err="1">
                <a:latin typeface="+mj-lt"/>
                <a:cs typeface="Times New Roman" pitchFamily="18" charset="0"/>
              </a:rPr>
              <a:t>i</a:t>
            </a:r>
            <a:r>
              <a:rPr lang="en-US" dirty="0">
                <a:latin typeface="+mj-lt"/>
                <a:cs typeface="Times New Roman" pitchFamily="18" charset="0"/>
              </a:rPr>
              <a:t>: </a:t>
            </a:r>
            <a:endParaRPr lang="en-US" dirty="0">
              <a:latin typeface="+mj-lt"/>
            </a:endParaRPr>
          </a:p>
        </p:txBody>
      </p:sp>
      <p:sp>
        <p:nvSpPr>
          <p:cNvPr id="6152" name="Rectangle 10"/>
          <p:cNvSpPr>
            <a:spLocks noChangeArrowheads="1"/>
          </p:cNvSpPr>
          <p:nvPr/>
        </p:nvSpPr>
        <p:spPr bwMode="auto">
          <a:xfrm>
            <a:off x="672117" y="3306118"/>
            <a:ext cx="1632178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algn="r" eaLnBrk="1" hangingPunct="1"/>
            <a:r>
              <a:rPr lang="en-US" dirty="0">
                <a:latin typeface="+mj-lt"/>
                <a:cs typeface="Times New Roman" pitchFamily="18" charset="0"/>
              </a:rPr>
              <a:t>From </a:t>
            </a:r>
            <a:r>
              <a:rPr lang="en-US" dirty="0" err="1">
                <a:latin typeface="+mj-lt"/>
                <a:cs typeface="Times New Roman" pitchFamily="18" charset="0"/>
              </a:rPr>
              <a:t>i</a:t>
            </a:r>
            <a:r>
              <a:rPr lang="en-US" dirty="0">
                <a:latin typeface="+mj-lt"/>
                <a:cs typeface="Times New Roman" pitchFamily="18" charset="0"/>
              </a:rPr>
              <a:t> to r: </a:t>
            </a:r>
            <a:endParaRPr lang="en-US" dirty="0">
              <a:latin typeface="+mj-lt"/>
            </a:endParaRPr>
          </a:p>
        </p:txBody>
      </p:sp>
      <p:sp>
        <p:nvSpPr>
          <p:cNvPr id="6153" name="Rectangle 11"/>
          <p:cNvSpPr>
            <a:spLocks noChangeArrowheads="1"/>
          </p:cNvSpPr>
          <p:nvPr/>
        </p:nvSpPr>
        <p:spPr bwMode="auto">
          <a:xfrm>
            <a:off x="609600" y="4425306"/>
            <a:ext cx="1694695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algn="r" eaLnBrk="1" hangingPunct="1"/>
            <a:r>
              <a:rPr lang="en-US">
                <a:latin typeface="+mj-lt"/>
                <a:cs typeface="Times New Roman" pitchFamily="18" charset="0"/>
              </a:rPr>
              <a:t>From b to i: </a:t>
            </a:r>
            <a:endParaRPr lang="en-US">
              <a:latin typeface="+mj-lt"/>
            </a:endParaRPr>
          </a:p>
        </p:txBody>
      </p:sp>
      <p:sp>
        <p:nvSpPr>
          <p:cNvPr id="6154" name="Rectangle 12"/>
          <p:cNvSpPr>
            <a:spLocks noChangeArrowheads="1"/>
          </p:cNvSpPr>
          <p:nvPr/>
        </p:nvSpPr>
        <p:spPr bwMode="auto">
          <a:xfrm>
            <a:off x="624027" y="5544493"/>
            <a:ext cx="1680268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algn="r" eaLnBrk="1" hangingPunct="1"/>
            <a:r>
              <a:rPr lang="en-US">
                <a:latin typeface="+mj-lt"/>
                <a:cs typeface="Times New Roman" pitchFamily="18" charset="0"/>
              </a:rPr>
              <a:t>From i to a: </a:t>
            </a:r>
            <a:endParaRPr lang="en-US">
              <a:latin typeface="+mj-lt"/>
            </a:endParaRPr>
          </a:p>
        </p:txBody>
      </p:sp>
      <p:graphicFrame>
        <p:nvGraphicFramePr>
          <p:cNvPr id="6146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3574321"/>
              </p:ext>
            </p:extLst>
          </p:nvPr>
        </p:nvGraphicFramePr>
        <p:xfrm>
          <a:off x="2438400" y="1885950"/>
          <a:ext cx="1905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87320" imgH="393480" progId="Equation.3">
                  <p:embed/>
                </p:oleObj>
              </mc:Choice>
              <mc:Fallback>
                <p:oleObj name="Equation" r:id="rId3" imgW="787320" imgH="3934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2438400" y="1885950"/>
                        <a:ext cx="19050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4698951"/>
              </p:ext>
            </p:extLst>
          </p:nvPr>
        </p:nvGraphicFramePr>
        <p:xfrm>
          <a:off x="2438400" y="3048000"/>
          <a:ext cx="190500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99920" imgH="393480" progId="Equation.3">
                  <p:embed/>
                </p:oleObj>
              </mc:Choice>
              <mc:Fallback>
                <p:oleObj name="Equation" r:id="rId5" imgW="799920" imgH="393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2438400" y="3048000"/>
                        <a:ext cx="1905000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0773143"/>
              </p:ext>
            </p:extLst>
          </p:nvPr>
        </p:nvGraphicFramePr>
        <p:xfrm>
          <a:off x="2438400" y="4176713"/>
          <a:ext cx="1828800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12520" imgH="419040" progId="Equation.3">
                  <p:embed/>
                </p:oleObj>
              </mc:Choice>
              <mc:Fallback>
                <p:oleObj name="Equation" r:id="rId7" imgW="812520" imgH="41904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2438400" y="4176713"/>
                        <a:ext cx="1828800" cy="942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4991766"/>
              </p:ext>
            </p:extLst>
          </p:nvPr>
        </p:nvGraphicFramePr>
        <p:xfrm>
          <a:off x="2438400" y="5318125"/>
          <a:ext cx="1828800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12520" imgH="419040" progId="Equation.3">
                  <p:embed/>
                </p:oleObj>
              </mc:Choice>
              <mc:Fallback>
                <p:oleObj name="Equation" r:id="rId9" imgW="812520" imgH="41904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2438400" y="5318125"/>
                        <a:ext cx="1828800" cy="942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5334000" y="3767783"/>
            <a:ext cx="3082925" cy="1588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Line 14"/>
          <p:cNvSpPr>
            <a:spLocks noChangeShapeType="1"/>
          </p:cNvSpPr>
          <p:nvPr/>
        </p:nvSpPr>
        <p:spPr bwMode="auto">
          <a:xfrm>
            <a:off x="6891338" y="2700983"/>
            <a:ext cx="1587" cy="21336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6027738" y="3756671"/>
            <a:ext cx="3206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Symbol" pitchFamily="18" charset="2"/>
              </a:rPr>
              <a:t>D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x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6467475" y="3170883"/>
            <a:ext cx="327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Symbol" pitchFamily="18" charset="2"/>
              </a:rPr>
              <a:t>D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y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15" name="Rectangle 19"/>
          <p:cNvSpPr>
            <a:spLocks noChangeArrowheads="1"/>
          </p:cNvSpPr>
          <p:nvPr/>
        </p:nvSpPr>
        <p:spPr bwMode="auto">
          <a:xfrm>
            <a:off x="7059613" y="3409008"/>
            <a:ext cx="69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i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i</a:t>
            </a:r>
            <a:endParaRPr lang="en-US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16" name="Rectangle 20"/>
          <p:cNvSpPr>
            <a:spLocks noChangeArrowheads="1"/>
          </p:cNvSpPr>
          <p:nvPr/>
        </p:nvSpPr>
        <p:spPr bwMode="auto">
          <a:xfrm>
            <a:off x="7000875" y="2494608"/>
            <a:ext cx="2555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a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17" name="Rectangle 21"/>
          <p:cNvSpPr>
            <a:spLocks noChangeArrowheads="1"/>
          </p:cNvSpPr>
          <p:nvPr/>
        </p:nvSpPr>
        <p:spPr bwMode="auto">
          <a:xfrm>
            <a:off x="7000875" y="4659958"/>
            <a:ext cx="2555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b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18" name="Rectangle 22"/>
          <p:cNvSpPr>
            <a:spLocks noChangeArrowheads="1"/>
          </p:cNvSpPr>
          <p:nvPr/>
        </p:nvSpPr>
        <p:spPr bwMode="auto">
          <a:xfrm>
            <a:off x="5473700" y="3323283"/>
            <a:ext cx="69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l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8431213" y="3323283"/>
            <a:ext cx="1063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i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r</a:t>
            </a:r>
            <a:endParaRPr lang="en-US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6799263" y="3675708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8264525" y="3675708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5334000" y="3675708"/>
            <a:ext cx="185738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6799263" y="4650433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6788150" y="2700983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accent1">
                    <a:satMod val="150000"/>
                  </a:schemeClr>
                </a:solidFill>
              </a:rPr>
              <a:t>Approximate Second Derivates</a:t>
            </a:r>
          </a:p>
        </p:txBody>
      </p:sp>
      <p:sp>
        <p:nvSpPr>
          <p:cNvPr id="7174" name="Rectangle 8"/>
          <p:cNvSpPr>
            <a:spLocks noChangeArrowheads="1"/>
          </p:cNvSpPr>
          <p:nvPr/>
        </p:nvSpPr>
        <p:spPr bwMode="auto">
          <a:xfrm>
            <a:off x="0" y="23812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175" name="Rectangle 9"/>
          <p:cNvSpPr>
            <a:spLocks noChangeArrowheads="1"/>
          </p:cNvSpPr>
          <p:nvPr/>
        </p:nvSpPr>
        <p:spPr bwMode="auto">
          <a:xfrm>
            <a:off x="0" y="29527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176" name="Rectangle 10"/>
          <p:cNvSpPr>
            <a:spLocks noChangeArrowheads="1"/>
          </p:cNvSpPr>
          <p:nvPr/>
        </p:nvSpPr>
        <p:spPr bwMode="auto">
          <a:xfrm>
            <a:off x="0" y="374332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717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446754"/>
              </p:ext>
            </p:extLst>
          </p:nvPr>
        </p:nvGraphicFramePr>
        <p:xfrm>
          <a:off x="685800" y="1905000"/>
          <a:ext cx="2590800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77760" imgH="444240" progId="Equation.3">
                  <p:embed/>
                </p:oleObj>
              </mc:Choice>
              <mc:Fallback>
                <p:oleObj name="Equation" r:id="rId3" imgW="977760" imgH="44424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685800" y="1905000"/>
                        <a:ext cx="2590800" cy="1177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582456"/>
              </p:ext>
            </p:extLst>
          </p:nvPr>
        </p:nvGraphicFramePr>
        <p:xfrm>
          <a:off x="685800" y="3278187"/>
          <a:ext cx="3467100" cy="1370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74640" imgH="622080" progId="Equation.3">
                  <p:embed/>
                </p:oleObj>
              </mc:Choice>
              <mc:Fallback>
                <p:oleObj name="Equation" r:id="rId5" imgW="1574640" imgH="6220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685800" y="3278187"/>
                        <a:ext cx="3467100" cy="1370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3645358"/>
              </p:ext>
            </p:extLst>
          </p:nvPr>
        </p:nvGraphicFramePr>
        <p:xfrm>
          <a:off x="685800" y="4953000"/>
          <a:ext cx="3352800" cy="133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34960" imgH="571320" progId="Equation.3">
                  <p:embed/>
                </p:oleObj>
              </mc:Choice>
              <mc:Fallback>
                <p:oleObj name="Equation" r:id="rId7" imgW="1434960" imgH="57132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685800" y="4953000"/>
                        <a:ext cx="3352800" cy="1335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5299075" y="4114800"/>
            <a:ext cx="3082925" cy="1588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Line 14"/>
          <p:cNvSpPr>
            <a:spLocks noChangeShapeType="1"/>
          </p:cNvSpPr>
          <p:nvPr/>
        </p:nvSpPr>
        <p:spPr bwMode="auto">
          <a:xfrm>
            <a:off x="6856413" y="3048000"/>
            <a:ext cx="1587" cy="21336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7024688" y="4385617"/>
            <a:ext cx="3206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Symbol" pitchFamily="18" charset="2"/>
              </a:rPr>
              <a:t>D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x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7024688" y="3756025"/>
            <a:ext cx="69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i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i</a:t>
            </a:r>
            <a:endParaRPr lang="en-US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14" name="Rectangle 20"/>
          <p:cNvSpPr>
            <a:spLocks noChangeArrowheads="1"/>
          </p:cNvSpPr>
          <p:nvPr/>
        </p:nvSpPr>
        <p:spPr bwMode="auto">
          <a:xfrm>
            <a:off x="6965950" y="2841625"/>
            <a:ext cx="2555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a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15" name="Rectangle 21"/>
          <p:cNvSpPr>
            <a:spLocks noChangeArrowheads="1"/>
          </p:cNvSpPr>
          <p:nvPr/>
        </p:nvSpPr>
        <p:spPr bwMode="auto">
          <a:xfrm>
            <a:off x="6965950" y="5006975"/>
            <a:ext cx="2555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b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16" name="Rectangle 22"/>
          <p:cNvSpPr>
            <a:spLocks noChangeArrowheads="1"/>
          </p:cNvSpPr>
          <p:nvPr/>
        </p:nvSpPr>
        <p:spPr bwMode="auto">
          <a:xfrm>
            <a:off x="5438775" y="3670300"/>
            <a:ext cx="69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l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17" name="Rectangle 23"/>
          <p:cNvSpPr>
            <a:spLocks noChangeArrowheads="1"/>
          </p:cNvSpPr>
          <p:nvPr/>
        </p:nvSpPr>
        <p:spPr bwMode="auto">
          <a:xfrm>
            <a:off x="8396288" y="3670300"/>
            <a:ext cx="1063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i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r</a:t>
            </a:r>
            <a:endParaRPr lang="en-US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</a:endParaRP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6764338" y="4022725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Rectangle 10"/>
          <p:cNvSpPr>
            <a:spLocks noChangeArrowheads="1"/>
          </p:cNvSpPr>
          <p:nvPr/>
        </p:nvSpPr>
        <p:spPr bwMode="auto">
          <a:xfrm>
            <a:off x="8229600" y="4022725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5299075" y="4022725"/>
            <a:ext cx="185738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>
            <a:off x="6764338" y="4997450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2" name="Rectangle 13"/>
          <p:cNvSpPr>
            <a:spLocks noChangeArrowheads="1"/>
          </p:cNvSpPr>
          <p:nvPr/>
        </p:nvSpPr>
        <p:spPr bwMode="auto">
          <a:xfrm>
            <a:off x="6753225" y="3048000"/>
            <a:ext cx="184150" cy="184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6061950" y="4044305"/>
            <a:ext cx="152400" cy="14099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508875" y="4044305"/>
            <a:ext cx="152400" cy="14099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6137275" y="4385617"/>
            <a:ext cx="1447800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2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5637863"/>
              </p:ext>
            </p:extLst>
          </p:nvPr>
        </p:nvGraphicFramePr>
        <p:xfrm>
          <a:off x="4843360" y="2533651"/>
          <a:ext cx="1460472" cy="7302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87320" imgH="393480" progId="Equation.3">
                  <p:embed/>
                </p:oleObj>
              </mc:Choice>
              <mc:Fallback>
                <p:oleObj name="Equation" r:id="rId9" imgW="787320" imgH="393480" progId="Equation.3">
                  <p:embed/>
                  <p:pic>
                    <p:nvPicPr>
                      <p:cNvPr id="6146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4843360" y="2533651"/>
                        <a:ext cx="1460472" cy="7302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ight Arrow 6"/>
          <p:cNvSpPr/>
          <p:nvPr/>
        </p:nvSpPr>
        <p:spPr>
          <a:xfrm rot="4626832">
            <a:off x="5730659" y="3541536"/>
            <a:ext cx="606424" cy="163724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1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804442"/>
              </p:ext>
            </p:extLst>
          </p:nvPr>
        </p:nvGraphicFramePr>
        <p:xfrm>
          <a:off x="7423991" y="2558820"/>
          <a:ext cx="1434036" cy="705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99920" imgH="393480" progId="Equation.3">
                  <p:embed/>
                </p:oleObj>
              </mc:Choice>
              <mc:Fallback>
                <p:oleObj name="Equation" r:id="rId11" imgW="799920" imgH="393480" progId="Equation.3">
                  <p:embed/>
                  <p:pic>
                    <p:nvPicPr>
                      <p:cNvPr id="6147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7423991" y="2558820"/>
                        <a:ext cx="1434036" cy="7050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ight Arrow 31"/>
          <p:cNvSpPr/>
          <p:nvPr/>
        </p:nvSpPr>
        <p:spPr>
          <a:xfrm rot="16973168" flipH="1">
            <a:off x="7387012" y="3541536"/>
            <a:ext cx="606424" cy="163724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dewatering</Template>
  <TotalTime>809</TotalTime>
  <Words>625</Words>
  <Application>Microsoft Office PowerPoint</Application>
  <PresentationFormat>On-screen Show (4:3)</PresentationFormat>
  <Paragraphs>190</Paragraphs>
  <Slides>33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46" baseType="lpstr">
      <vt:lpstr>Arial</vt:lpstr>
      <vt:lpstr>Calibri</vt:lpstr>
      <vt:lpstr>Cambria Math</vt:lpstr>
      <vt:lpstr>Corbel</vt:lpstr>
      <vt:lpstr>Symbol</vt:lpstr>
      <vt:lpstr>Times</vt:lpstr>
      <vt:lpstr>Times New Roman</vt:lpstr>
      <vt:lpstr>Wingdings</vt:lpstr>
      <vt:lpstr>Wingdings 2</vt:lpstr>
      <vt:lpstr>Wingdings 3</vt:lpstr>
      <vt:lpstr>Module</vt:lpstr>
      <vt:lpstr>Equation</vt:lpstr>
      <vt:lpstr>Visio</vt:lpstr>
      <vt:lpstr>The Finite Difference Method Part 1</vt:lpstr>
      <vt:lpstr>Introduction</vt:lpstr>
      <vt:lpstr>Discretization</vt:lpstr>
      <vt:lpstr>Discretization</vt:lpstr>
      <vt:lpstr>Boundary Conditions</vt:lpstr>
      <vt:lpstr>Formulation of FD Equations</vt:lpstr>
      <vt:lpstr>Formulation of FD Equations</vt:lpstr>
      <vt:lpstr>Approximate First Derivatives</vt:lpstr>
      <vt:lpstr>Approximate Second Derivates</vt:lpstr>
      <vt:lpstr>Second Derivatives, cont.</vt:lpstr>
      <vt:lpstr>Formulation, cont.</vt:lpstr>
      <vt:lpstr>Alternative Formulation</vt:lpstr>
      <vt:lpstr>Alternative Derivation</vt:lpstr>
      <vt:lpstr>Alt. Derivation, cont.</vt:lpstr>
      <vt:lpstr>Conservation of Mass</vt:lpstr>
      <vt:lpstr>Alt. Derivation, cont.</vt:lpstr>
      <vt:lpstr>Boundary Conditions</vt:lpstr>
      <vt:lpstr>Boundary Conditions</vt:lpstr>
      <vt:lpstr>Boundary Conditions, cont.</vt:lpstr>
      <vt:lpstr>No-Flow Boundaries, cont.</vt:lpstr>
      <vt:lpstr>No-Flow, Cont.</vt:lpstr>
      <vt:lpstr>Flow at a Corner</vt:lpstr>
      <vt:lpstr>Flow at a Corner, cont.</vt:lpstr>
      <vt:lpstr>Flow at a Corner, Case 2</vt:lpstr>
      <vt:lpstr>Flow at a Corner, Case 2 (cont.)</vt:lpstr>
      <vt:lpstr>Flow at a Corner, Case 2 (cont.)</vt:lpstr>
      <vt:lpstr>Flow at a Corner, Case 2 (cont.)</vt:lpstr>
      <vt:lpstr>No-Flow BC, General Case</vt:lpstr>
      <vt:lpstr>Example</vt:lpstr>
      <vt:lpstr>Sheetpiles</vt:lpstr>
      <vt:lpstr>Exercise</vt:lpstr>
      <vt:lpstr>Exercise</vt:lpstr>
      <vt:lpstr>Exercise</vt:lpstr>
    </vt:vector>
  </TitlesOfParts>
  <Company>Brigham Young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Finite Difference Method</dc:title>
  <dc:creator>Norm Jones</dc:creator>
  <cp:lastModifiedBy>Norm Jones</cp:lastModifiedBy>
  <cp:revision>119</cp:revision>
  <cp:lastPrinted>2017-02-08T17:01:33Z</cp:lastPrinted>
  <dcterms:created xsi:type="dcterms:W3CDTF">2003-03-26T16:59:54Z</dcterms:created>
  <dcterms:modified xsi:type="dcterms:W3CDTF">2025-01-29T00:39:29Z</dcterms:modified>
</cp:coreProperties>
</file>