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14"/>
  </p:notesMasterIdLst>
  <p:handoutMasterIdLst>
    <p:handoutMasterId r:id="rId15"/>
  </p:handoutMasterIdLst>
  <p:sldIdLst>
    <p:sldId id="256" r:id="rId2"/>
    <p:sldId id="307" r:id="rId3"/>
    <p:sldId id="310" r:id="rId4"/>
    <p:sldId id="311" r:id="rId5"/>
    <p:sldId id="308" r:id="rId6"/>
    <p:sldId id="304" r:id="rId7"/>
    <p:sldId id="305" r:id="rId8"/>
    <p:sldId id="312" r:id="rId9"/>
    <p:sldId id="313" r:id="rId10"/>
    <p:sldId id="292" r:id="rId11"/>
    <p:sldId id="309" r:id="rId12"/>
    <p:sldId id="314" r:id="rId1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204"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pitchFamily="34" charset="0"/>
              </a:defRPr>
            </a:lvl1pPr>
          </a:lstStyle>
          <a:p>
            <a:pPr>
              <a:defRPr/>
            </a:pPr>
            <a:endParaRPr lang="en-US"/>
          </a:p>
        </p:txBody>
      </p:sp>
      <p:sp>
        <p:nvSpPr>
          <p:cNvPr id="419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pitchFamily="34" charset="0"/>
              </a:defRPr>
            </a:lvl1pPr>
          </a:lstStyle>
          <a:p>
            <a:pPr>
              <a:defRPr/>
            </a:pPr>
            <a:endParaRPr lang="en-US"/>
          </a:p>
        </p:txBody>
      </p:sp>
      <p:sp>
        <p:nvSpPr>
          <p:cNvPr id="419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pitchFamily="34" charset="0"/>
              </a:defRPr>
            </a:lvl1pPr>
          </a:lstStyle>
          <a:p>
            <a:pPr>
              <a:defRPr/>
            </a:pPr>
            <a:endParaRPr lang="en-US"/>
          </a:p>
        </p:txBody>
      </p:sp>
      <p:sp>
        <p:nvSpPr>
          <p:cNvPr id="419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pitchFamily="34" charset="0"/>
              </a:defRPr>
            </a:lvl1pPr>
          </a:lstStyle>
          <a:p>
            <a:pPr>
              <a:defRPr/>
            </a:pPr>
            <a:fld id="{28C4B6BF-53EE-46E5-B8AF-608E9E099F74}" type="slidenum">
              <a:rPr lang="en-US"/>
              <a:pPr>
                <a:defRPr/>
              </a:pPr>
              <a:t>‹#›</a:t>
            </a:fld>
            <a:endParaRPr lang="en-US"/>
          </a:p>
        </p:txBody>
      </p:sp>
    </p:spTree>
    <p:extLst>
      <p:ext uri="{BB962C8B-B14F-4D97-AF65-F5344CB8AC3E}">
        <p14:creationId xmlns:p14="http://schemas.microsoft.com/office/powerpoint/2010/main" val="3547211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smtClean="0"/>
            </a:lvl1pPr>
          </a:lstStyle>
          <a:p>
            <a:pPr>
              <a:defRPr/>
            </a:pPr>
            <a:fld id="{EACE862D-8274-4948-B825-3C80F0E9A434}" type="datetimeFigureOut">
              <a:rPr lang="en-US"/>
              <a:pPr>
                <a:defRPr/>
              </a:pPr>
              <a:t>1/17/2025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smtClean="0"/>
            </a:lvl1pPr>
          </a:lstStyle>
          <a:p>
            <a:pPr>
              <a:defRPr/>
            </a:pPr>
            <a:fld id="{5BB94102-25BB-4596-88E3-683C09A6FCF5}" type="slidenum">
              <a:rPr lang="en-US"/>
              <a:pPr>
                <a:defRPr/>
              </a:pPr>
              <a:t>‹#›</a:t>
            </a:fld>
            <a:endParaRPr lang="en-US"/>
          </a:p>
        </p:txBody>
      </p:sp>
    </p:spTree>
    <p:extLst>
      <p:ext uri="{BB962C8B-B14F-4D97-AF65-F5344CB8AC3E}">
        <p14:creationId xmlns:p14="http://schemas.microsoft.com/office/powerpoint/2010/main" val="3580445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F4DAF4E-26DC-4C67-AFCA-D5F4FEA0C5CD}" type="slidenum">
              <a:rPr lang="en-US"/>
              <a:pPr/>
              <a:t>7</a:t>
            </a:fld>
            <a:endParaRPr lang="en-US"/>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1863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Powers,</a:t>
            </a:r>
            <a:r>
              <a:rPr lang="en-US" baseline="0" dirty="0"/>
              <a:t> Et al., </a:t>
            </a:r>
            <a:r>
              <a:rPr lang="en-US" baseline="0" dirty="0" err="1"/>
              <a:t>pp</a:t>
            </a:r>
            <a:r>
              <a:rPr lang="en-US" baseline="0" dirty="0"/>
              <a:t> 69.</a:t>
            </a:r>
            <a:endParaRPr lang="en-US" dirty="0"/>
          </a:p>
        </p:txBody>
      </p:sp>
      <p:sp>
        <p:nvSpPr>
          <p:cNvPr id="4" name="Slide Number Placeholder 3"/>
          <p:cNvSpPr>
            <a:spLocks noGrp="1"/>
          </p:cNvSpPr>
          <p:nvPr>
            <p:ph type="sldNum" sz="quarter" idx="10"/>
          </p:nvPr>
        </p:nvSpPr>
        <p:spPr/>
        <p:txBody>
          <a:bodyPr/>
          <a:lstStyle/>
          <a:p>
            <a:pPr>
              <a:defRPr/>
            </a:pPr>
            <a:fld id="{5BB94102-25BB-4596-88E3-683C09A6FCF5}" type="slidenum">
              <a:rPr lang="en-US" smtClean="0"/>
              <a:pPr>
                <a:defRPr/>
              </a:pPr>
              <a:t>12</a:t>
            </a:fld>
            <a:endParaRPr lang="en-US"/>
          </a:p>
        </p:txBody>
      </p:sp>
    </p:spTree>
    <p:extLst>
      <p:ext uri="{BB962C8B-B14F-4D97-AF65-F5344CB8AC3E}">
        <p14:creationId xmlns:p14="http://schemas.microsoft.com/office/powerpoint/2010/main" val="1895424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9EF0DE4-1139-4ADC-8062-A7159273A439}" type="slidenum">
              <a:rPr lang="en-US" smtClean="0"/>
              <a:pPr>
                <a:defRPr/>
              </a:pPr>
              <a:t>‹#›</a:t>
            </a:fld>
            <a:endParaRPr lang="en-US"/>
          </a:p>
        </p:txBody>
      </p:sp>
    </p:spTree>
    <p:extLst>
      <p:ext uri="{BB962C8B-B14F-4D97-AF65-F5344CB8AC3E}">
        <p14:creationId xmlns:p14="http://schemas.microsoft.com/office/powerpoint/2010/main" val="10438466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8175F7-E59D-4996-92C4-EB0AC8F44784}" type="slidenum">
              <a:rPr lang="en-US" smtClean="0"/>
              <a:pPr>
                <a:defRPr/>
              </a:pPr>
              <a:t>‹#›</a:t>
            </a:fld>
            <a:endParaRPr lang="en-US"/>
          </a:p>
        </p:txBody>
      </p:sp>
    </p:spTree>
    <p:extLst>
      <p:ext uri="{BB962C8B-B14F-4D97-AF65-F5344CB8AC3E}">
        <p14:creationId xmlns:p14="http://schemas.microsoft.com/office/powerpoint/2010/main" val="384159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83BA647-4AE9-406A-9619-6B4C3A499334}" type="slidenum">
              <a:rPr lang="en-US" smtClean="0"/>
              <a:pPr>
                <a:defRPr/>
              </a:pPr>
              <a:t>‹#›</a:t>
            </a:fld>
            <a:endParaRPr lang="en-US"/>
          </a:p>
        </p:txBody>
      </p:sp>
    </p:spTree>
    <p:extLst>
      <p:ext uri="{BB962C8B-B14F-4D97-AF65-F5344CB8AC3E}">
        <p14:creationId xmlns:p14="http://schemas.microsoft.com/office/powerpoint/2010/main" val="3183620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7620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30200" y="6248400"/>
            <a:ext cx="1897063"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2768600" y="6248400"/>
            <a:ext cx="28448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154738" y="6248400"/>
            <a:ext cx="1897062" cy="457200"/>
          </a:xfrm>
        </p:spPr>
        <p:txBody>
          <a:bodyPr/>
          <a:lstStyle>
            <a:lvl1pPr>
              <a:defRPr/>
            </a:lvl1pPr>
          </a:lstStyle>
          <a:p>
            <a:pPr>
              <a:defRPr/>
            </a:pPr>
            <a:fld id="{28DF9047-21EA-4C79-8129-2ADF243BDC5B}" type="slidenum">
              <a:rPr lang="en-US" smtClean="0"/>
              <a:pPr>
                <a:defRPr/>
              </a:pPr>
              <a:t>‹#›</a:t>
            </a:fld>
            <a:endParaRPr lang="en-US"/>
          </a:p>
        </p:txBody>
      </p:sp>
    </p:spTree>
    <p:extLst>
      <p:ext uri="{BB962C8B-B14F-4D97-AF65-F5344CB8AC3E}">
        <p14:creationId xmlns:p14="http://schemas.microsoft.com/office/powerpoint/2010/main" val="429066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BCA74C-AD1A-42EE-B148-2CE403FB81F2}" type="slidenum">
              <a:rPr lang="en-US" smtClean="0"/>
              <a:pPr>
                <a:defRPr/>
              </a:pPr>
              <a:t>‹#›</a:t>
            </a:fld>
            <a:endParaRPr lang="en-US"/>
          </a:p>
        </p:txBody>
      </p:sp>
    </p:spTree>
    <p:extLst>
      <p:ext uri="{BB962C8B-B14F-4D97-AF65-F5344CB8AC3E}">
        <p14:creationId xmlns:p14="http://schemas.microsoft.com/office/powerpoint/2010/main" val="312248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D0CA9A0-FE89-4A8B-812D-B9579C2FAC7A}" type="slidenum">
              <a:rPr lang="en-US" smtClean="0"/>
              <a:pPr>
                <a:defRPr/>
              </a:pPr>
              <a:t>‹#›</a:t>
            </a:fld>
            <a:endParaRPr lang="en-US"/>
          </a:p>
        </p:txBody>
      </p:sp>
    </p:spTree>
    <p:extLst>
      <p:ext uri="{BB962C8B-B14F-4D97-AF65-F5344CB8AC3E}">
        <p14:creationId xmlns:p14="http://schemas.microsoft.com/office/powerpoint/2010/main" val="7991386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9E948E-0991-42F7-B53E-21708B8386D0}" type="slidenum">
              <a:rPr lang="en-US" smtClean="0"/>
              <a:pPr>
                <a:defRPr/>
              </a:pPr>
              <a:t>‹#›</a:t>
            </a:fld>
            <a:endParaRPr lang="en-US"/>
          </a:p>
        </p:txBody>
      </p:sp>
    </p:spTree>
    <p:extLst>
      <p:ext uri="{BB962C8B-B14F-4D97-AF65-F5344CB8AC3E}">
        <p14:creationId xmlns:p14="http://schemas.microsoft.com/office/powerpoint/2010/main" val="116557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0893F1-8613-4CC5-9FBD-B2357B3C1445}" type="slidenum">
              <a:rPr lang="en-US" smtClean="0"/>
              <a:pPr>
                <a:defRPr/>
              </a:pPr>
              <a:t>‹#›</a:t>
            </a:fld>
            <a:endParaRPr lang="en-US"/>
          </a:p>
        </p:txBody>
      </p:sp>
    </p:spTree>
    <p:extLst>
      <p:ext uri="{BB962C8B-B14F-4D97-AF65-F5344CB8AC3E}">
        <p14:creationId xmlns:p14="http://schemas.microsoft.com/office/powerpoint/2010/main" val="159467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879FE5-4868-4600-87E3-CC6438E1F7F7}" type="slidenum">
              <a:rPr lang="en-US" smtClean="0"/>
              <a:pPr>
                <a:defRPr/>
              </a:pPr>
              <a:t>‹#›</a:t>
            </a:fld>
            <a:endParaRPr lang="en-US"/>
          </a:p>
        </p:txBody>
      </p:sp>
    </p:spTree>
    <p:extLst>
      <p:ext uri="{BB962C8B-B14F-4D97-AF65-F5344CB8AC3E}">
        <p14:creationId xmlns:p14="http://schemas.microsoft.com/office/powerpoint/2010/main" val="25580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6525901-C1DA-4B3C-9CDF-096B538E1DC6}" type="slidenum">
              <a:rPr lang="en-US" smtClean="0"/>
              <a:pPr>
                <a:defRPr/>
              </a:pPr>
              <a:t>‹#›</a:t>
            </a:fld>
            <a:endParaRPr lang="en-US"/>
          </a:p>
        </p:txBody>
      </p:sp>
    </p:spTree>
    <p:extLst>
      <p:ext uri="{BB962C8B-B14F-4D97-AF65-F5344CB8AC3E}">
        <p14:creationId xmlns:p14="http://schemas.microsoft.com/office/powerpoint/2010/main" val="351568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E3445AC-6117-403B-8B3F-A448BB691814}" type="slidenum">
              <a:rPr lang="en-US" smtClean="0"/>
              <a:pPr>
                <a:defRPr/>
              </a:pPr>
              <a:t>‹#›</a:t>
            </a:fld>
            <a:endParaRPr lang="en-US"/>
          </a:p>
        </p:txBody>
      </p:sp>
    </p:spTree>
    <p:extLst>
      <p:ext uri="{BB962C8B-B14F-4D97-AF65-F5344CB8AC3E}">
        <p14:creationId xmlns:p14="http://schemas.microsoft.com/office/powerpoint/2010/main" val="162810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C4DB8543-4031-4C5A-ADCE-7D2CBDDE61D9}" type="slidenum">
              <a:rPr lang="en-US" smtClean="0"/>
              <a:pPr>
                <a:defRPr/>
              </a:pPr>
              <a:t>‹#›</a:t>
            </a:fld>
            <a:endParaRPr lang="en-US"/>
          </a:p>
        </p:txBody>
      </p:sp>
    </p:spTree>
    <p:extLst>
      <p:ext uri="{BB962C8B-B14F-4D97-AF65-F5344CB8AC3E}">
        <p14:creationId xmlns:p14="http://schemas.microsoft.com/office/powerpoint/2010/main" val="14464686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9221"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smtClean="0">
                <a:solidFill>
                  <a:schemeClr val="tx1">
                    <a:tint val="95000"/>
                  </a:schemeClr>
                </a:solidFill>
              </a:defRPr>
            </a:lvl1pPr>
            <a:extLst/>
          </a:lstStyle>
          <a:p>
            <a:pPr>
              <a:defRPr/>
            </a:pPr>
            <a:fld id="{28DF9047-21EA-4C79-8129-2ADF243BDC5B}" type="slidenum">
              <a:rPr lang="en-US" smtClean="0"/>
              <a:pPr>
                <a:defRPr/>
              </a:pPr>
              <a:t>‹#›</a:t>
            </a:fld>
            <a:endParaRPr lang="en-US"/>
          </a:p>
        </p:txBody>
      </p:sp>
    </p:spTree>
    <p:extLst>
      <p:ext uri="{BB962C8B-B14F-4D97-AF65-F5344CB8AC3E}">
        <p14:creationId xmlns:p14="http://schemas.microsoft.com/office/powerpoint/2010/main" val="91877009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3.bin"/><Relationship Id="rId1" Type="http://schemas.openxmlformats.org/officeDocument/2006/relationships/slideLayout" Target="../slideLayouts/slideLayout6.xml"/><Relationship Id="rId5" Type="http://schemas.openxmlformats.org/officeDocument/2006/relationships/image" Target="../media/image23.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emf"/><Relationship Id="rId2" Type="http://schemas.openxmlformats.org/officeDocument/2006/relationships/oleObject" Target="../embeddings/oleObject5.bin"/><Relationship Id="rId1" Type="http://schemas.openxmlformats.org/officeDocument/2006/relationships/slideLayout" Target="../slideLayouts/slideLayout6.xml"/><Relationship Id="rId6" Type="http://schemas.openxmlformats.org/officeDocument/2006/relationships/oleObject" Target="../embeddings/oleObject7.bin"/><Relationship Id="rId5" Type="http://schemas.openxmlformats.org/officeDocument/2006/relationships/image" Target="../media/image25.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en-US" dirty="0">
                <a:solidFill>
                  <a:schemeClr val="accent1">
                    <a:satMod val="150000"/>
                  </a:schemeClr>
                </a:solidFill>
              </a:rPr>
              <a:t>Construction Dewatering</a:t>
            </a:r>
          </a:p>
        </p:txBody>
      </p:sp>
      <p:sp>
        <p:nvSpPr>
          <p:cNvPr id="13315" name="Rectangle 3"/>
          <p:cNvSpPr>
            <a:spLocks noGrp="1" noChangeArrowheads="1"/>
          </p:cNvSpPr>
          <p:nvPr>
            <p:ph type="subTitle" idx="1"/>
          </p:nvPr>
        </p:nvSpPr>
        <p:spPr/>
        <p:txBody>
          <a:bodyPr/>
          <a:lstStyle/>
          <a:p>
            <a:pPr eaLnBrk="1" hangingPunct="1"/>
            <a:r>
              <a:rPr lang="en-US" dirty="0"/>
              <a:t>CE 544 – BRIGHAM YOUNG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152400"/>
            <a:ext cx="8077200" cy="1143000"/>
          </a:xfrm>
        </p:spPr>
        <p:txBody>
          <a:bodyPr/>
          <a:lstStyle/>
          <a:p>
            <a:pPr eaLnBrk="1" fontAlgn="auto" hangingPunct="1">
              <a:spcAft>
                <a:spcPts val="0"/>
              </a:spcAft>
              <a:defRPr/>
            </a:pPr>
            <a:r>
              <a:rPr lang="en-US" sz="4000" dirty="0">
                <a:solidFill>
                  <a:schemeClr val="accent1">
                    <a:satMod val="150000"/>
                  </a:schemeClr>
                </a:solidFill>
              </a:rPr>
              <a:t>Wells in Unconfined Soils</a:t>
            </a:r>
          </a:p>
        </p:txBody>
      </p:sp>
      <p:graphicFrame>
        <p:nvGraphicFramePr>
          <p:cNvPr id="4098" name="Object 5"/>
          <p:cNvGraphicFramePr>
            <a:graphicFrameLocks noChangeAspect="1"/>
          </p:cNvGraphicFramePr>
          <p:nvPr/>
        </p:nvGraphicFramePr>
        <p:xfrm>
          <a:off x="685800" y="1828800"/>
          <a:ext cx="7543800" cy="3408363"/>
        </p:xfrm>
        <a:graphic>
          <a:graphicData uri="http://schemas.openxmlformats.org/presentationml/2006/ole">
            <mc:AlternateContent xmlns:mc="http://schemas.openxmlformats.org/markup-compatibility/2006">
              <mc:Choice xmlns:v="urn:schemas-microsoft-com:vml" Requires="v">
                <p:oleObj name="Visio" r:id="rId2" imgW="7543731" imgH="3408193" progId="Visio.Drawing.11">
                  <p:embed/>
                </p:oleObj>
              </mc:Choice>
              <mc:Fallback>
                <p:oleObj name="Visio" r:id="rId2" imgW="7543731" imgH="3408193" progId="Visio.Drawing.11">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7543800"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2895600" y="5334000"/>
          <a:ext cx="2867025" cy="1219200"/>
        </p:xfrm>
        <a:graphic>
          <a:graphicData uri="http://schemas.openxmlformats.org/presentationml/2006/ole">
            <mc:AlternateContent xmlns:mc="http://schemas.openxmlformats.org/markup-compatibility/2006">
              <mc:Choice xmlns:v="urn:schemas-microsoft-com:vml" Requires="v">
                <p:oleObj name="Equation" r:id="rId4" imgW="1104840" imgH="469800" progId="Equation.3">
                  <p:embed/>
                </p:oleObj>
              </mc:Choice>
              <mc:Fallback>
                <p:oleObj name="Equation" r:id="rId4" imgW="1104840" imgH="469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2895600" y="5334000"/>
                        <a:ext cx="28670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52400"/>
            <a:ext cx="8077200" cy="1143000"/>
          </a:xfrm>
        </p:spPr>
        <p:txBody>
          <a:bodyPr/>
          <a:lstStyle/>
          <a:p>
            <a:pPr eaLnBrk="1" fontAlgn="auto" hangingPunct="1">
              <a:spcAft>
                <a:spcPts val="0"/>
              </a:spcAft>
              <a:defRPr/>
            </a:pPr>
            <a:r>
              <a:rPr lang="en-US" sz="4000" dirty="0">
                <a:solidFill>
                  <a:schemeClr val="accent1">
                    <a:satMod val="150000"/>
                  </a:schemeClr>
                </a:solidFill>
              </a:rPr>
              <a:t>Multi-well Systems</a:t>
            </a:r>
          </a:p>
        </p:txBody>
      </p:sp>
      <p:graphicFrame>
        <p:nvGraphicFramePr>
          <p:cNvPr id="25604" name="Object 4"/>
          <p:cNvGraphicFramePr>
            <a:graphicFrameLocks noChangeAspect="1"/>
          </p:cNvGraphicFramePr>
          <p:nvPr>
            <p:extLst>
              <p:ext uri="{D42A27DB-BD31-4B8C-83A1-F6EECF244321}">
                <p14:modId xmlns:p14="http://schemas.microsoft.com/office/powerpoint/2010/main" val="1058047018"/>
              </p:ext>
            </p:extLst>
          </p:nvPr>
        </p:nvGraphicFramePr>
        <p:xfrm>
          <a:off x="609600" y="5257800"/>
          <a:ext cx="3203575" cy="838200"/>
        </p:xfrm>
        <a:graphic>
          <a:graphicData uri="http://schemas.openxmlformats.org/presentationml/2006/ole">
            <mc:AlternateContent xmlns:mc="http://schemas.openxmlformats.org/markup-compatibility/2006">
              <mc:Choice xmlns:v="urn:schemas-microsoft-com:vml" Requires="v">
                <p:oleObj name="Equation" r:id="rId2" imgW="1650960" imgH="431640" progId="Equation.3">
                  <p:embed/>
                </p:oleObj>
              </mc:Choice>
              <mc:Fallback>
                <p:oleObj name="Equation" r:id="rId2" imgW="1650960" imgH="43164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609600" y="5257800"/>
                        <a:ext cx="32035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4"/>
          <p:cNvGraphicFramePr>
            <a:graphicFrameLocks noChangeAspect="1"/>
          </p:cNvGraphicFramePr>
          <p:nvPr>
            <p:extLst>
              <p:ext uri="{D42A27DB-BD31-4B8C-83A1-F6EECF244321}">
                <p14:modId xmlns:p14="http://schemas.microsoft.com/office/powerpoint/2010/main" val="899138875"/>
              </p:ext>
            </p:extLst>
          </p:nvPr>
        </p:nvGraphicFramePr>
        <p:xfrm>
          <a:off x="4724400" y="5181600"/>
          <a:ext cx="3303587" cy="936625"/>
        </p:xfrm>
        <a:graphic>
          <a:graphicData uri="http://schemas.openxmlformats.org/presentationml/2006/ole">
            <mc:AlternateContent xmlns:mc="http://schemas.openxmlformats.org/markup-compatibility/2006">
              <mc:Choice xmlns:v="urn:schemas-microsoft-com:vml" Requires="v">
                <p:oleObj name="Equation" r:id="rId4" imgW="1701720" imgH="482400" progId="Equation.3">
                  <p:embed/>
                </p:oleObj>
              </mc:Choice>
              <mc:Fallback>
                <p:oleObj name="Equation" r:id="rId4" imgW="1701720" imgH="4824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4724400" y="5181600"/>
                        <a:ext cx="33035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22362894"/>
              </p:ext>
            </p:extLst>
          </p:nvPr>
        </p:nvGraphicFramePr>
        <p:xfrm>
          <a:off x="1371600" y="1752600"/>
          <a:ext cx="4038600" cy="3200400"/>
        </p:xfrm>
        <a:graphic>
          <a:graphicData uri="http://schemas.openxmlformats.org/presentationml/2006/ole">
            <mc:AlternateContent xmlns:mc="http://schemas.openxmlformats.org/markup-compatibility/2006">
              <mc:Choice xmlns:v="urn:schemas-microsoft-com:vml" Requires="v">
                <p:oleObj name="Visio" r:id="rId6" imgW="3336659" imgH="2644991" progId="Visio.Drawing.11">
                  <p:embed/>
                </p:oleObj>
              </mc:Choice>
              <mc:Fallback>
                <p:oleObj name="Visio" r:id="rId6" imgW="3336659" imgH="2644991" progId="Visio.Drawing.11">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752600"/>
                        <a:ext cx="4038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5791200" y="2590800"/>
            <a:ext cx="1962397" cy="461665"/>
          </a:xfrm>
          <a:prstGeom prst="rect">
            <a:avLst/>
          </a:prstGeom>
          <a:noFill/>
        </p:spPr>
        <p:txBody>
          <a:bodyPr wrap="none" rtlCol="0">
            <a:spAutoFit/>
          </a:bodyPr>
          <a:lstStyle/>
          <a:p>
            <a:r>
              <a:rPr lang="en-US" dirty="0">
                <a:latin typeface="+mj-lt"/>
              </a:rPr>
              <a:t>Superposition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Rectangle 2"/>
          <p:cNvSpPr/>
          <p:nvPr/>
        </p:nvSpPr>
        <p:spPr>
          <a:xfrm>
            <a:off x="457200" y="1676400"/>
            <a:ext cx="7924800" cy="707886"/>
          </a:xfrm>
          <a:prstGeom prst="rect">
            <a:avLst/>
          </a:prstGeom>
        </p:spPr>
        <p:txBody>
          <a:bodyPr wrap="square">
            <a:spAutoFit/>
          </a:bodyPr>
          <a:lstStyle/>
          <a:p>
            <a:pPr eaLnBrk="1" hangingPunct="1"/>
            <a:r>
              <a:rPr lang="en-US" sz="2000" dirty="0">
                <a:latin typeface="+mj-lt"/>
                <a:cs typeface="Times New Roman" pitchFamily="18" charset="0"/>
              </a:rPr>
              <a:t>Recall that the derivation of the unconfined aquifer well equation relies on the </a:t>
            </a:r>
            <a:r>
              <a:rPr lang="en-US" sz="2000" dirty="0" err="1">
                <a:latin typeface="+mj-lt"/>
                <a:cs typeface="Times New Roman" pitchFamily="18" charset="0"/>
              </a:rPr>
              <a:t>Dupuit</a:t>
            </a:r>
            <a:r>
              <a:rPr lang="en-US" sz="2000" dirty="0">
                <a:latin typeface="+mj-lt"/>
                <a:cs typeface="Times New Roman" pitchFamily="18" charset="0"/>
              </a:rPr>
              <a:t> assumption that the exit point coincides with the tailwater:</a:t>
            </a:r>
            <a:endParaRPr lang="en-US" sz="2000" dirty="0">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87183948"/>
              </p:ext>
            </p:extLst>
          </p:nvPr>
        </p:nvGraphicFramePr>
        <p:xfrm>
          <a:off x="550627" y="2667000"/>
          <a:ext cx="7575155" cy="2133600"/>
        </p:xfrm>
        <a:graphic>
          <a:graphicData uri="http://schemas.openxmlformats.org/presentationml/2006/ole">
            <mc:AlternateContent xmlns:mc="http://schemas.openxmlformats.org/markup-compatibility/2006">
              <mc:Choice xmlns:v="urn:schemas-microsoft-com:vml" Requires="v">
                <p:oleObj name="Visio" r:id="rId3" imgW="7546502" imgH="2124953" progId="Visio.Drawing.11">
                  <p:embed/>
                </p:oleObj>
              </mc:Choice>
              <mc:Fallback>
                <p:oleObj name="Visio" r:id="rId3" imgW="7546502" imgH="212495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27" y="2667000"/>
                        <a:ext cx="7575155" cy="2133600"/>
                      </a:xfrm>
                      <a:prstGeom prst="rect">
                        <a:avLst/>
                      </a:prstGeom>
                      <a:noFill/>
                      <a:ln>
                        <a:noFill/>
                      </a:ln>
                    </p:spPr>
                  </p:pic>
                </p:oleObj>
              </mc:Fallback>
            </mc:AlternateContent>
          </a:graphicData>
        </a:graphic>
      </p:graphicFrame>
      <p:sp>
        <p:nvSpPr>
          <p:cNvPr id="5" name="Rectangle 4"/>
          <p:cNvSpPr/>
          <p:nvPr/>
        </p:nvSpPr>
        <p:spPr>
          <a:xfrm>
            <a:off x="533400" y="5105400"/>
            <a:ext cx="7924800" cy="1323439"/>
          </a:xfrm>
          <a:prstGeom prst="rect">
            <a:avLst/>
          </a:prstGeom>
        </p:spPr>
        <p:txBody>
          <a:bodyPr wrap="square">
            <a:spAutoFit/>
          </a:bodyPr>
          <a:lstStyle/>
          <a:p>
            <a:pPr eaLnBrk="1" hangingPunct="1"/>
            <a:r>
              <a:rPr lang="en-US" sz="2000" dirty="0">
                <a:latin typeface="+mj-lt"/>
                <a:cs typeface="Times New Roman" pitchFamily="18" charset="0"/>
              </a:rPr>
              <a:t>This results in an </a:t>
            </a:r>
            <a:r>
              <a:rPr lang="en-US" sz="2000" b="1" dirty="0">
                <a:latin typeface="+mj-lt"/>
                <a:cs typeface="Times New Roman" pitchFamily="18" charset="0"/>
              </a:rPr>
              <a:t>unconservative</a:t>
            </a:r>
            <a:r>
              <a:rPr lang="en-US" sz="2000" dirty="0">
                <a:latin typeface="+mj-lt"/>
                <a:cs typeface="Times New Roman" pitchFamily="18" charset="0"/>
              </a:rPr>
              <a:t> estimate of drawdown. This error is greater the closer the water table gets to the bottom of the aquifer. Thus, you should not use this method if the aquifer is close to being dewatered. Use a numerical model instead.</a:t>
            </a:r>
            <a:endParaRPr lang="en-US" sz="2000" dirty="0">
              <a:latin typeface="+mj-lt"/>
            </a:endParaRPr>
          </a:p>
        </p:txBody>
      </p:sp>
    </p:spTree>
    <p:extLst>
      <p:ext uri="{BB962C8B-B14F-4D97-AF65-F5344CB8AC3E}">
        <p14:creationId xmlns:p14="http://schemas.microsoft.com/office/powerpoint/2010/main" val="49383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cstate="print"/>
          <a:srcRect/>
          <a:stretch>
            <a:fillRect/>
          </a:stretch>
        </p:blipFill>
        <p:spPr bwMode="auto">
          <a:xfrm>
            <a:off x="4343400" y="457200"/>
            <a:ext cx="3998913" cy="2819400"/>
          </a:xfrm>
          <a:prstGeom prst="rect">
            <a:avLst/>
          </a:prstGeom>
          <a:noFill/>
          <a:ln w="12700">
            <a:noFill/>
            <a:miter lim="800000"/>
            <a:headEnd type="none" w="sm" len="sm"/>
            <a:tailEnd type="none" w="sm" len="sm"/>
          </a:ln>
        </p:spPr>
      </p:pic>
      <p:pic>
        <p:nvPicPr>
          <p:cNvPr id="14339" name="Picture 2"/>
          <p:cNvPicPr>
            <a:picLocks noChangeAspect="1" noChangeArrowheads="1"/>
          </p:cNvPicPr>
          <p:nvPr/>
        </p:nvPicPr>
        <p:blipFill>
          <a:blip r:embed="rId3" cstate="print"/>
          <a:srcRect/>
          <a:stretch>
            <a:fillRect/>
          </a:stretch>
        </p:blipFill>
        <p:spPr bwMode="auto">
          <a:xfrm>
            <a:off x="4267200" y="3581400"/>
            <a:ext cx="3810000" cy="2857500"/>
          </a:xfrm>
          <a:prstGeom prst="rect">
            <a:avLst/>
          </a:prstGeom>
          <a:noFill/>
          <a:ln w="12700">
            <a:noFill/>
            <a:miter lim="800000"/>
            <a:headEnd type="none" w="sm" len="sm"/>
            <a:tailEnd type="none" w="sm" len="sm"/>
          </a:ln>
        </p:spPr>
      </p:pic>
      <p:sp>
        <p:nvSpPr>
          <p:cNvPr id="10244" name="Title 3"/>
          <p:cNvSpPr>
            <a:spLocks noGrp="1"/>
          </p:cNvSpPr>
          <p:nvPr>
            <p:ph type="title" idx="4294967295"/>
          </p:nvPr>
        </p:nvSpPr>
        <p:spPr>
          <a:xfrm>
            <a:off x="0" y="274638"/>
            <a:ext cx="3429000" cy="2468562"/>
          </a:xfrm>
        </p:spPr>
        <p:txBody>
          <a:bodyPr/>
          <a:lstStyle/>
          <a:p>
            <a:pPr algn="ctr" fontAlgn="auto">
              <a:spcAft>
                <a:spcPts val="0"/>
              </a:spcAft>
              <a:defRPr/>
            </a:pPr>
            <a:r>
              <a:rPr lang="en-US" dirty="0" err="1">
                <a:solidFill>
                  <a:schemeClr val="tx1"/>
                </a:solidFill>
              </a:rPr>
              <a:t>Wellpoint</a:t>
            </a:r>
            <a:r>
              <a:rPr lang="en-US" dirty="0">
                <a:solidFill>
                  <a:schemeClr val="tx1"/>
                </a:solidFill>
              </a:rPr>
              <a:t> </a:t>
            </a:r>
            <a:r>
              <a:rPr lang="en-US" dirty="0" err="1">
                <a:solidFill>
                  <a:schemeClr val="tx1"/>
                </a:solidFill>
              </a:rPr>
              <a:t>Sytems</a:t>
            </a:r>
            <a:endParaRPr lang="en-US" dirty="0">
              <a:solidFill>
                <a:schemeClr val="tx1"/>
              </a:solidFill>
            </a:endParaRPr>
          </a:p>
        </p:txBody>
      </p:sp>
      <p:pic>
        <p:nvPicPr>
          <p:cNvPr id="14341" name="Picture 3"/>
          <p:cNvPicPr>
            <a:picLocks noChangeAspect="1" noChangeArrowheads="1"/>
          </p:cNvPicPr>
          <p:nvPr/>
        </p:nvPicPr>
        <p:blipFill>
          <a:blip r:embed="rId4" cstate="print"/>
          <a:srcRect/>
          <a:stretch>
            <a:fillRect/>
          </a:stretch>
        </p:blipFill>
        <p:spPr bwMode="auto">
          <a:xfrm>
            <a:off x="914400" y="3124200"/>
            <a:ext cx="2419350" cy="3224213"/>
          </a:xfrm>
          <a:prstGeom prst="rect">
            <a:avLst/>
          </a:prstGeom>
          <a:noFill/>
          <a:ln w="12700">
            <a:noFill/>
            <a:miter lim="800000"/>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877" y="1219200"/>
            <a:ext cx="4753923" cy="356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22" y="4880016"/>
            <a:ext cx="57626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43938"/>
            <a:ext cx="3151186" cy="412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txBox="1">
            <a:spLocks/>
          </p:cNvSpPr>
          <p:nvPr/>
        </p:nvSpPr>
        <p:spPr>
          <a:xfrm>
            <a:off x="4051299" y="274638"/>
            <a:ext cx="4724400" cy="8683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lgn="ctr" fontAlgn="auto">
              <a:spcAft>
                <a:spcPts val="0"/>
              </a:spcAft>
              <a:defRPr/>
            </a:pPr>
            <a:r>
              <a:rPr lang="en-US">
                <a:solidFill>
                  <a:schemeClr val="tx1"/>
                </a:solidFill>
              </a:rPr>
              <a:t>Wellpoint Sytems</a:t>
            </a:r>
            <a:endParaRPr lang="en-US" dirty="0">
              <a:solidFill>
                <a:schemeClr val="tx1"/>
              </a:solidFill>
            </a:endParaRPr>
          </a:p>
        </p:txBody>
      </p:sp>
    </p:spTree>
    <p:extLst>
      <p:ext uri="{BB962C8B-B14F-4D97-AF65-F5344CB8AC3E}">
        <p14:creationId xmlns:p14="http://schemas.microsoft.com/office/powerpoint/2010/main" val="14008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Well Systems</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29051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383" y="1600200"/>
            <a:ext cx="39719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294294"/>
            <a:ext cx="3733800" cy="254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83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fontAlgn="auto">
              <a:spcAft>
                <a:spcPts val="0"/>
              </a:spcAft>
              <a:defRPr/>
            </a:pPr>
            <a:r>
              <a:rPr lang="en-US">
                <a:solidFill>
                  <a:schemeClr val="accent1">
                    <a:satMod val="150000"/>
                  </a:schemeClr>
                </a:solidFill>
              </a:rPr>
              <a:t>Mine Dewatering</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05000"/>
            <a:ext cx="190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63531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Design</a:t>
            </a:r>
          </a:p>
        </p:txBody>
      </p:sp>
      <p:sp>
        <p:nvSpPr>
          <p:cNvPr id="16387" name="Content Placeholder 2"/>
          <p:cNvSpPr>
            <a:spLocks noGrp="1"/>
          </p:cNvSpPr>
          <p:nvPr>
            <p:ph idx="1"/>
          </p:nvPr>
        </p:nvSpPr>
        <p:spPr/>
        <p:txBody>
          <a:bodyPr/>
          <a:lstStyle/>
          <a:p>
            <a:r>
              <a:rPr lang="en-US"/>
              <a:t>Questions</a:t>
            </a:r>
          </a:p>
          <a:p>
            <a:pPr lvl="1"/>
            <a:r>
              <a:rPr lang="en-US"/>
              <a:t>What pumping rate will be required?</a:t>
            </a:r>
          </a:p>
          <a:p>
            <a:pPr lvl="1"/>
            <a:r>
              <a:rPr lang="en-US"/>
              <a:t>How many wells?</a:t>
            </a:r>
          </a:p>
          <a:p>
            <a:pPr lvl="1"/>
            <a:r>
              <a:rPr lang="en-US"/>
              <a:t>Where will the wells be located?</a:t>
            </a:r>
          </a:p>
          <a:p>
            <a:pPr lvl="1"/>
            <a:r>
              <a:rPr lang="en-US"/>
              <a:t>Use a french drain/trench?</a:t>
            </a:r>
          </a:p>
          <a:p>
            <a:r>
              <a:rPr lang="en-US"/>
              <a:t>Analytical solutions are often used</a:t>
            </a:r>
          </a:p>
          <a:p>
            <a:r>
              <a:rPr lang="en-US"/>
              <a:t>Numerical models (MODFLOW, etc.) can be used for more accuracy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sz="4000" dirty="0">
                <a:solidFill>
                  <a:schemeClr val="accent1">
                    <a:satMod val="150000"/>
                  </a:schemeClr>
                </a:solidFill>
              </a:rPr>
              <a:t>Flow to a Trench - Unconfined</a:t>
            </a:r>
          </a:p>
        </p:txBody>
      </p:sp>
      <p:graphicFrame>
        <p:nvGraphicFramePr>
          <p:cNvPr id="1026" name="Object 10"/>
          <p:cNvGraphicFramePr>
            <a:graphicFrameLocks noChangeAspect="1"/>
          </p:cNvGraphicFramePr>
          <p:nvPr/>
        </p:nvGraphicFramePr>
        <p:xfrm>
          <a:off x="2895600" y="5257800"/>
          <a:ext cx="2895600" cy="1119188"/>
        </p:xfrm>
        <a:graphic>
          <a:graphicData uri="http://schemas.openxmlformats.org/presentationml/2006/ole">
            <mc:AlternateContent xmlns:mc="http://schemas.openxmlformats.org/markup-compatibility/2006">
              <mc:Choice xmlns:v="urn:schemas-microsoft-com:vml" Requires="v">
                <p:oleObj name="Equation" r:id="rId3" imgW="1117440" imgH="431640" progId="Equation.3">
                  <p:embed/>
                </p:oleObj>
              </mc:Choice>
              <mc:Fallback>
                <p:oleObj name="Equation" r:id="rId3" imgW="1117440" imgH="43164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2895600" y="5257800"/>
                        <a:ext cx="2895600" cy="1119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533400" y="1905000"/>
          <a:ext cx="7721600" cy="2971800"/>
        </p:xfrm>
        <a:graphic>
          <a:graphicData uri="http://schemas.openxmlformats.org/presentationml/2006/ole">
            <mc:AlternateContent xmlns:mc="http://schemas.openxmlformats.org/markup-compatibility/2006">
              <mc:Choice xmlns:v="urn:schemas-microsoft-com:vml" Requires="v">
                <p:oleObj name="Visio" r:id="rId5" imgW="9913062" imgH="3814716" progId="Visio.Drawing.11">
                  <p:embed/>
                </p:oleObj>
              </mc:Choice>
              <mc:Fallback>
                <p:oleObj name="Visio" r:id="rId5" imgW="9913062" imgH="3814716"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905000"/>
                        <a:ext cx="7721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Drains</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00200"/>
            <a:ext cx="299085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123" y="1833562"/>
            <a:ext cx="1905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849" y="4038600"/>
            <a:ext cx="1905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4" y="4219575"/>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07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Bio-Polymer (BP) Slurry Trench</a:t>
            </a:r>
          </a:p>
        </p:txBody>
      </p:sp>
      <p:pic>
        <p:nvPicPr>
          <p:cNvPr id="3" name="Picture 6" descr="recovery tr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48000"/>
            <a:ext cx="57912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1" descr="extended backh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1"/>
            <a:ext cx="3733800" cy="234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91000" y="1676400"/>
            <a:ext cx="4267200" cy="1200328"/>
          </a:xfrm>
          <a:prstGeom prst="rect">
            <a:avLst/>
          </a:prstGeom>
          <a:noFill/>
        </p:spPr>
        <p:txBody>
          <a:bodyPr wrap="square" rtlCol="0">
            <a:spAutoFit/>
          </a:bodyPr>
          <a:lstStyle/>
          <a:p>
            <a:pPr marL="342900" indent="-342900">
              <a:buFont typeface="Arial"/>
              <a:buChar char="•"/>
            </a:pPr>
            <a:r>
              <a:rPr lang="en-US" dirty="0"/>
              <a:t>Drilling fluid is guar gum or </a:t>
            </a:r>
            <a:r>
              <a:rPr lang="en-US" dirty="0" err="1"/>
              <a:t>zantham</a:t>
            </a:r>
            <a:r>
              <a:rPr lang="en-US" dirty="0"/>
              <a:t> gum</a:t>
            </a:r>
          </a:p>
          <a:p>
            <a:pPr marL="342900" indent="-342900">
              <a:buFont typeface="Arial"/>
              <a:buChar char="•"/>
            </a:pPr>
            <a:r>
              <a:rPr lang="en-US" dirty="0"/>
              <a:t>Biodegrades after a few weeks</a:t>
            </a:r>
          </a:p>
        </p:txBody>
      </p:sp>
    </p:spTree>
    <p:extLst>
      <p:ext uri="{BB962C8B-B14F-4D97-AF65-F5344CB8AC3E}">
        <p14:creationId xmlns:p14="http://schemas.microsoft.com/office/powerpoint/2010/main" val="289536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txDef>
      <a:spPr>
        <a:noFill/>
      </a:spPr>
      <a:bodyPr wrap="square" rtlCol="0">
        <a:spAutoFit/>
      </a:bodyPr>
      <a:lstStyle>
        <a:defPPr>
          <a:defRPr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profile</Template>
  <TotalTime>2642</TotalTime>
  <Words>182</Words>
  <Application>Microsoft Office PowerPoint</Application>
  <PresentationFormat>On-screen Show (4:3)</PresentationFormat>
  <Paragraphs>28</Paragraphs>
  <Slides>12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22" baseType="lpstr">
      <vt:lpstr>Arial</vt:lpstr>
      <vt:lpstr>Calibri</vt:lpstr>
      <vt:lpstr>Corbel</vt:lpstr>
      <vt:lpstr>Times New Roman</vt:lpstr>
      <vt:lpstr>Wingdings</vt:lpstr>
      <vt:lpstr>Wingdings 2</vt:lpstr>
      <vt:lpstr>Wingdings 3</vt:lpstr>
      <vt:lpstr>Module</vt:lpstr>
      <vt:lpstr>Equation</vt:lpstr>
      <vt:lpstr>Visio</vt:lpstr>
      <vt:lpstr>Construction Dewatering</vt:lpstr>
      <vt:lpstr>Wellpoint Sytems</vt:lpstr>
      <vt:lpstr>PowerPoint Presentation</vt:lpstr>
      <vt:lpstr>Deep Well Systems</vt:lpstr>
      <vt:lpstr>Mine Dewatering</vt:lpstr>
      <vt:lpstr>Design</vt:lpstr>
      <vt:lpstr>Flow to a Trench - Unconfined</vt:lpstr>
      <vt:lpstr>French Drains</vt:lpstr>
      <vt:lpstr>Bio-Polymer (BP) Slurry Trench</vt:lpstr>
      <vt:lpstr>Wells in Unconfined Soils</vt:lpstr>
      <vt:lpstr>Multi-well Systems</vt:lpstr>
      <vt:lpstr>Caution</vt:lpstr>
    </vt:vector>
  </TitlesOfParts>
  <Company>Brigham Young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Equations</dc:title>
  <dc:creator>Norm Jones</dc:creator>
  <cp:lastModifiedBy>Norm Jones</cp:lastModifiedBy>
  <cp:revision>106</cp:revision>
  <cp:lastPrinted>2013-03-20T21:44:41Z</cp:lastPrinted>
  <dcterms:created xsi:type="dcterms:W3CDTF">2003-04-04T16:55:34Z</dcterms:created>
  <dcterms:modified xsi:type="dcterms:W3CDTF">2025-01-17T19:49:18Z</dcterms:modified>
</cp:coreProperties>
</file>